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55"/>
  </p:notesMasterIdLst>
  <p:sldIdLst>
    <p:sldId id="495" r:id="rId2"/>
    <p:sldId id="260" r:id="rId3"/>
    <p:sldId id="413" r:id="rId4"/>
    <p:sldId id="414" r:id="rId5"/>
    <p:sldId id="415" r:id="rId6"/>
    <p:sldId id="416" r:id="rId7"/>
    <p:sldId id="417" r:id="rId8"/>
    <p:sldId id="418" r:id="rId9"/>
    <p:sldId id="419" r:id="rId10"/>
    <p:sldId id="420" r:id="rId11"/>
    <p:sldId id="431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48" r:id="rId22"/>
    <p:sldId id="430" r:id="rId23"/>
    <p:sldId id="432" r:id="rId24"/>
    <p:sldId id="433" r:id="rId25"/>
    <p:sldId id="434" r:id="rId26"/>
    <p:sldId id="435" r:id="rId27"/>
    <p:sldId id="436" r:id="rId28"/>
    <p:sldId id="438" r:id="rId29"/>
    <p:sldId id="437" r:id="rId30"/>
    <p:sldId id="439" r:id="rId31"/>
    <p:sldId id="440" r:id="rId32"/>
    <p:sldId id="449" r:id="rId33"/>
    <p:sldId id="441" r:id="rId34"/>
    <p:sldId id="442" r:id="rId35"/>
    <p:sldId id="444" r:id="rId36"/>
    <p:sldId id="443" r:id="rId37"/>
    <p:sldId id="445" r:id="rId38"/>
    <p:sldId id="446" r:id="rId39"/>
    <p:sldId id="451" r:id="rId40"/>
    <p:sldId id="450" r:id="rId41"/>
    <p:sldId id="447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0" r:id="rId51"/>
    <p:sldId id="494" r:id="rId52"/>
    <p:sldId id="326" r:id="rId53"/>
    <p:sldId id="469" r:id="rId54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56"/>
    </p:embeddedFont>
    <p:embeddedFont>
      <p:font typeface="Mongolian Baiti" panose="03000500000000000000" pitchFamily="66" charset="0"/>
      <p:regular r:id="rId57"/>
    </p:embeddedFont>
    <p:embeddedFont>
      <p:font typeface="Montserrat" panose="020B0604020202020204" charset="0"/>
      <p:regular r:id="rId58"/>
      <p:bold r:id="rId59"/>
      <p:italic r:id="rId60"/>
      <p:boldItalic r:id="rId61"/>
    </p:embeddedFont>
    <p:embeddedFont>
      <p:font typeface="Open Sans" panose="020B0604020202020204" charset="0"/>
      <p:regular r:id="rId62"/>
      <p:bold r:id="rId63"/>
      <p:italic r:id="rId64"/>
      <p:boldItalic r:id="rId65"/>
    </p:embeddedFont>
    <p:embeddedFont>
      <p:font typeface="Raleway" panose="020B0604020202020204" charset="0"/>
      <p:regular r:id="rId66"/>
    </p:embeddedFont>
    <p:embeddedFont>
      <p:font typeface="Scope One" panose="020B060402020202020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D1A9"/>
    <a:srgbClr val="6699FF"/>
    <a:srgbClr val="71FDCE"/>
    <a:srgbClr val="A5E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BB4D59-1462-4125-9C66-0EE13553E0EB}">
  <a:tblStyle styleId="{03BB4D59-1462-4125-9C66-0EE13553E0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/>
    <p:restoredTop sz="80663" autoAdjust="0"/>
  </p:normalViewPr>
  <p:slideViewPr>
    <p:cSldViewPr snapToGrid="0">
      <p:cViewPr varScale="1">
        <p:scale>
          <a:sx n="74" d="100"/>
          <a:sy n="74" d="100"/>
        </p:scale>
        <p:origin x="109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98aa71f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98aa71f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32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388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9d78b6b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9d78b6b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505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>
                <a:effectLst/>
              </a:rPr>
              <a:t>Dalam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contoh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ini</a:t>
            </a:r>
            <a:r>
              <a:rPr lang="en-ID" dirty="0">
                <a:effectLst/>
              </a:rPr>
              <a:t>, x </a:t>
            </a:r>
            <a:r>
              <a:rPr lang="en-ID" dirty="0" err="1">
                <a:effectLst/>
              </a:rPr>
              <a:t>didefinisikan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sebagai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variabel</a:t>
            </a:r>
            <a:r>
              <a:rPr lang="en-ID" dirty="0">
                <a:effectLst/>
              </a:rPr>
              <a:t> (</a:t>
            </a:r>
            <a:r>
              <a:rPr lang="en-ID" dirty="0" err="1">
                <a:effectLst/>
              </a:rPr>
              <a:t>deklarasi</a:t>
            </a:r>
            <a:r>
              <a:rPr lang="en-ID" dirty="0">
                <a:effectLst/>
              </a:rPr>
              <a:t>). </a:t>
            </a:r>
            <a:r>
              <a:rPr lang="en-ID" dirty="0" err="1">
                <a:effectLst/>
              </a:rPr>
              <a:t>Kemudian</a:t>
            </a:r>
            <a:r>
              <a:rPr lang="en-ID" dirty="0">
                <a:effectLst/>
              </a:rPr>
              <a:t>, x </a:t>
            </a:r>
            <a:r>
              <a:rPr lang="en-ID" dirty="0" err="1">
                <a:effectLst/>
              </a:rPr>
              <a:t>diberikan</a:t>
            </a:r>
            <a:r>
              <a:rPr lang="en-ID" dirty="0">
                <a:effectLst/>
              </a:rPr>
              <a:t> (</a:t>
            </a:r>
            <a:r>
              <a:rPr lang="en-ID" dirty="0" err="1">
                <a:effectLst/>
              </a:rPr>
              <a:t>diberikan</a:t>
            </a:r>
            <a:r>
              <a:rPr lang="en-ID" dirty="0">
                <a:effectLst/>
              </a:rPr>
              <a:t>) </a:t>
            </a:r>
            <a:r>
              <a:rPr lang="en-ID" dirty="0" err="1">
                <a:effectLst/>
              </a:rPr>
              <a:t>nilai</a:t>
            </a:r>
            <a:r>
              <a:rPr lang="en-ID" dirty="0">
                <a:effectLst/>
              </a:rPr>
              <a:t> 6 (</a:t>
            </a:r>
            <a:r>
              <a:rPr lang="en-ID" dirty="0" err="1">
                <a:effectLst/>
              </a:rPr>
              <a:t>inisiasi</a:t>
            </a:r>
            <a:r>
              <a:rPr lang="en-ID" dirty="0">
                <a:effectLst/>
              </a:rPr>
              <a:t>):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D" dirty="0">
                <a:effectLst/>
              </a:rPr>
              <a:t> (</a:t>
            </a:r>
            <a:r>
              <a:rPr lang="en-ID" dirty="0" err="1">
                <a:effectLst/>
              </a:rPr>
              <a:t>dan</a:t>
            </a:r>
            <a:r>
              <a:rPr lang="en-ID" dirty="0">
                <a:effectLst/>
              </a:rPr>
              <a:t> kata </a:t>
            </a:r>
            <a:r>
              <a:rPr lang="en-ID" dirty="0" err="1">
                <a:effectLst/>
              </a:rPr>
              <a:t>kunci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fungsi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dan</a:t>
            </a:r>
            <a:r>
              <a:rPr lang="en-ID" dirty="0">
                <a:effectLst/>
              </a:rPr>
              <a:t> label). </a:t>
            </a:r>
            <a:r>
              <a:rPr lang="en-ID" dirty="0" err="1">
                <a:effectLst/>
              </a:rPr>
              <a:t>karakter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pertama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harus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berupa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huruf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atau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garis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bawah</a:t>
            </a:r>
            <a:r>
              <a:rPr lang="en-ID" dirty="0">
                <a:effectLst/>
              </a:rPr>
              <a:t> (_), </a:t>
            </a:r>
            <a:r>
              <a:rPr lang="en-ID" dirty="0" err="1">
                <a:effectLst/>
              </a:rPr>
              <a:t>atau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tanda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dolar</a:t>
            </a:r>
            <a:r>
              <a:rPr lang="en-ID" dirty="0">
                <a:effectLst/>
              </a:rPr>
              <a:t> ($). </a:t>
            </a:r>
            <a:r>
              <a:rPr lang="en-ID" b="1" dirty="0" err="1">
                <a:effectLst/>
              </a:rPr>
              <a:t>Peka</a:t>
            </a:r>
            <a:r>
              <a:rPr lang="en-ID" b="1" dirty="0">
                <a:effectLst/>
              </a:rPr>
              <a:t> </a:t>
            </a:r>
            <a:r>
              <a:rPr lang="en-ID" b="1" dirty="0" err="1">
                <a:effectLst/>
              </a:rPr>
              <a:t>Huruf</a:t>
            </a:r>
            <a:r>
              <a:rPr lang="en-ID" b="1" dirty="0">
                <a:effectLst/>
              </a:rPr>
              <a:t> </a:t>
            </a:r>
            <a:r>
              <a:rPr lang="en-ID" b="1" dirty="0" err="1">
                <a:effectLst/>
              </a:rPr>
              <a:t>Besar</a:t>
            </a:r>
            <a:r>
              <a:rPr lang="en-ID" b="1" dirty="0">
                <a:effectLst/>
              </a:rPr>
              <a:t>-Kecil</a:t>
            </a:r>
            <a:endParaRPr lang="en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62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9d78b6b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9d78b6b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344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3825"/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Statically</a:t>
            </a:r>
            <a:r>
              <a:rPr lang="en-US" sz="1100" spc="135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</a:t>
            </a:r>
            <a:r>
              <a:rPr lang="en-US" sz="1100" spc="9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rogramming</a:t>
            </a:r>
            <a:r>
              <a:rPr lang="en-US" sz="1100" spc="105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</a:t>
            </a:r>
            <a:r>
              <a:rPr lang="en-ID" sz="1100" spc="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1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100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checking</a:t>
            </a:r>
            <a:r>
              <a:rPr lang="en-US" sz="11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erf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rmed</a:t>
            </a:r>
            <a:r>
              <a:rPr lang="en-US" sz="11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3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</a:t>
            </a:r>
            <a:r>
              <a:rPr lang="en-US" sz="1100" spc="-3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</a:t>
            </a:r>
            <a:r>
              <a:rPr lang="en-US" sz="1100" spc="6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rogram</a:t>
            </a:r>
            <a:r>
              <a:rPr lang="en-US" sz="1100" spc="135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</a:t>
            </a:r>
            <a:r>
              <a:rPr lang="en-US" sz="1100" spc="5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1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e.g.,</a:t>
            </a:r>
            <a:r>
              <a:rPr lang="en-US" sz="1100" spc="1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100" spc="1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compiler</a:t>
            </a:r>
          </a:p>
          <a:p>
            <a:pPr marL="123825">
              <a:spcBef>
                <a:spcPts val="90"/>
              </a:spcBef>
              <a:spcAft>
                <a:spcPts val="0"/>
              </a:spcAft>
            </a:pP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Strongly</a:t>
            </a:r>
            <a:r>
              <a:rPr lang="en-US" sz="1100" spc="9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</a:t>
            </a:r>
            <a:r>
              <a:rPr lang="en-US" sz="1100" spc="9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rogramming</a:t>
            </a:r>
            <a:r>
              <a:rPr lang="en-US" sz="1100" spc="105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</a:t>
            </a:r>
            <a:r>
              <a:rPr lang="en-ID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</a:t>
            </a:r>
            <a:r>
              <a:rPr lang="en-US" sz="1100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</a:t>
            </a:r>
            <a:r>
              <a:rPr lang="en-US" sz="11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</a:t>
            </a:r>
            <a:r>
              <a:rPr lang="en-US" sz="1100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exactly</a:t>
            </a:r>
            <a:r>
              <a:rPr lang="en-US" sz="11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</a:t>
            </a:r>
            <a:r>
              <a:rPr lang="en-US" sz="11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1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100" spc="1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erations</a:t>
            </a:r>
            <a:r>
              <a:rPr lang="en-US" sz="1100" spc="1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1100" spc="1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only</a:t>
            </a:r>
            <a:r>
              <a:rPr lang="en-US" sz="11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100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applied</a:t>
            </a:r>
            <a:r>
              <a:rPr lang="en-US" sz="1100" spc="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rgument</a:t>
            </a:r>
            <a:r>
              <a:rPr lang="en-US" sz="1100" spc="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values</a:t>
            </a:r>
            <a:r>
              <a:rPr lang="en-US" sz="11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1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100" spc="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rrect</a:t>
            </a:r>
            <a:r>
              <a:rPr lang="en-US" sz="1100" spc="1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endParaRPr lang="en-ID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3825"/>
            <a:endParaRPr lang="en-ID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62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Undefined </a:t>
            </a:r>
            <a:r>
              <a:rPr lang="en-US" dirty="0" err="1"/>
              <a:t>dan</a:t>
            </a:r>
            <a:r>
              <a:rPr lang="en-US" dirty="0"/>
              <a:t> null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Persamaan</a:t>
            </a:r>
            <a:r>
              <a:rPr lang="en-US" dirty="0"/>
              <a:t>: sama2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punya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Perbedaan</a:t>
            </a:r>
            <a:r>
              <a:rPr lang="en-US" dirty="0"/>
              <a:t>: undefined </a:t>
            </a:r>
            <a:r>
              <a:rPr lang="en-US" dirty="0" err="1"/>
              <a:t>tipenya</a:t>
            </a:r>
            <a:r>
              <a:rPr lang="en-US" dirty="0"/>
              <a:t> undefined, null </a:t>
            </a:r>
            <a:r>
              <a:rPr lang="en-US" dirty="0" err="1"/>
              <a:t>tipenya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03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If you add two numbers, the result will be a number.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If you add two strings, the result will be a string concatenation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90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If you add two numbers, the result will be a number.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If you add two strings, the result will be a string concatenation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58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9d78b6b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9d78b6b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dirty="0" err="1">
                <a:effectLst/>
              </a:rPr>
              <a:t>Perbandingan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dan</a:t>
            </a:r>
            <a:r>
              <a:rPr lang="en-ID" dirty="0">
                <a:effectLst/>
              </a:rPr>
              <a:t> Operator </a:t>
            </a:r>
            <a:r>
              <a:rPr lang="en-ID" dirty="0" err="1">
                <a:effectLst/>
              </a:rPr>
              <a:t>logika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digunakan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untuk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menguji</a:t>
            </a:r>
            <a:r>
              <a:rPr lang="en-ID" dirty="0">
                <a:effectLst/>
              </a:rPr>
              <a:t> </a:t>
            </a:r>
            <a:r>
              <a:rPr lang="en-ID" dirty="0" err="1"/>
              <a:t>true</a:t>
            </a:r>
            <a:r>
              <a:rPr lang="en-ID" dirty="0" err="1">
                <a:effectLst/>
              </a:rPr>
              <a:t>atau</a:t>
            </a:r>
            <a:r>
              <a:rPr lang="en-ID" dirty="0">
                <a:effectLst/>
              </a:rPr>
              <a:t> </a:t>
            </a:r>
            <a:r>
              <a:rPr lang="en-ID" dirty="0"/>
              <a:t>false</a:t>
            </a:r>
            <a:r>
              <a:rPr lang="en-ID" dirty="0">
                <a:effectLst/>
              </a:rPr>
              <a:t>.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147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 empty string converts to 0. A non-numeric string converts to </a:t>
            </a:r>
            <a:r>
              <a:rPr lang="en-US" dirty="0" err="1"/>
              <a:t>NaN</a:t>
            </a:r>
            <a:r>
              <a:rPr lang="en-US" dirty="0"/>
              <a:t> which is always false.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https://www.w3schools.com/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js_comparisons.asp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5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9d78b6b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9d78b6b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Pertidaksamaan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When comparing two strings, "2" will be greater than "12", because (alphabetically) 1 is less than 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https://www.w3schools.com/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js_comparisons.asp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0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9d78b6b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9d78b6b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80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 JavaScript statements try and catch come in pairs:</a:t>
            </a:r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68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9d78b6b1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9d78b6b1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7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ad2fd2818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ad2fd2818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>
                <a:effectLst/>
              </a:rPr>
              <a:t>JavaScript </a:t>
            </a:r>
            <a:r>
              <a:rPr lang="en-ID" b="1" dirty="0" err="1">
                <a:effectLst/>
              </a:rPr>
              <a:t>Dapat</a:t>
            </a:r>
            <a:r>
              <a:rPr lang="en-ID" b="1" dirty="0">
                <a:effectLst/>
              </a:rPr>
              <a:t> </a:t>
            </a:r>
            <a:r>
              <a:rPr lang="en-ID" b="1" dirty="0" err="1">
                <a:effectLst/>
              </a:rPr>
              <a:t>Mengubah</a:t>
            </a:r>
            <a:r>
              <a:rPr lang="en-ID" b="1" dirty="0">
                <a:effectLst/>
              </a:rPr>
              <a:t> </a:t>
            </a:r>
            <a:r>
              <a:rPr lang="en-ID" b="1" dirty="0" err="1">
                <a:effectLst/>
              </a:rPr>
              <a:t>Konten</a:t>
            </a:r>
            <a:r>
              <a:rPr lang="en-ID" b="1" dirty="0">
                <a:effectLst/>
              </a:rPr>
              <a:t> HTML</a:t>
            </a:r>
            <a:endParaRPr lang="en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b="1" dirty="0">
                <a:effectLst/>
              </a:rPr>
              <a:t>JavaScript </a:t>
            </a:r>
            <a:r>
              <a:rPr lang="en-ID" b="1" dirty="0" err="1">
                <a:effectLst/>
              </a:rPr>
              <a:t>Dapat</a:t>
            </a:r>
            <a:r>
              <a:rPr lang="en-ID" b="1" dirty="0">
                <a:effectLst/>
              </a:rPr>
              <a:t> </a:t>
            </a:r>
            <a:r>
              <a:rPr lang="en-ID" b="1" dirty="0" err="1">
                <a:effectLst/>
              </a:rPr>
              <a:t>Mengubah</a:t>
            </a:r>
            <a:r>
              <a:rPr lang="en-ID" b="1" dirty="0">
                <a:effectLst/>
              </a:rPr>
              <a:t> Nilai </a:t>
            </a:r>
            <a:r>
              <a:rPr lang="en-ID" b="1" dirty="0" err="1">
                <a:effectLst/>
              </a:rPr>
              <a:t>Atribut</a:t>
            </a:r>
            <a:r>
              <a:rPr lang="en-ID" b="1" dirty="0">
                <a:effectLst/>
              </a:rPr>
              <a:t> 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b="1" dirty="0">
                <a:effectLst/>
              </a:rPr>
              <a:t>JavaScript </a:t>
            </a:r>
            <a:r>
              <a:rPr lang="en-ID" b="1" dirty="0" err="1">
                <a:effectLst/>
              </a:rPr>
              <a:t>Dapat</a:t>
            </a:r>
            <a:r>
              <a:rPr lang="en-ID" b="1" dirty="0">
                <a:effectLst/>
              </a:rPr>
              <a:t> </a:t>
            </a:r>
            <a:r>
              <a:rPr lang="en-ID" b="1" dirty="0" err="1">
                <a:effectLst/>
              </a:rPr>
              <a:t>Mengubah</a:t>
            </a:r>
            <a:r>
              <a:rPr lang="en-ID" b="1" dirty="0">
                <a:effectLst/>
              </a:rPr>
              <a:t> Gaya HTML (CSS)</a:t>
            </a:r>
            <a:endParaRPr lang="en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b="1" dirty="0">
                <a:effectLst/>
              </a:rPr>
              <a:t>JavaScript </a:t>
            </a:r>
            <a:r>
              <a:rPr lang="en-ID" b="1" dirty="0" err="1">
                <a:effectLst/>
              </a:rPr>
              <a:t>Dapat</a:t>
            </a:r>
            <a:r>
              <a:rPr lang="en-ID" b="1" dirty="0">
                <a:effectLst/>
              </a:rPr>
              <a:t> </a:t>
            </a:r>
            <a:r>
              <a:rPr lang="en-ID" b="1" dirty="0" err="1">
                <a:effectLst/>
              </a:rPr>
              <a:t>Menyembunyikan</a:t>
            </a:r>
            <a:r>
              <a:rPr lang="en-ID" b="1" dirty="0">
                <a:effectLst/>
              </a:rPr>
              <a:t>/</a:t>
            </a:r>
            <a:r>
              <a:rPr lang="en-ID" b="1" dirty="0" err="1">
                <a:effectLst/>
              </a:rPr>
              <a:t>Menampilkan</a:t>
            </a:r>
            <a:r>
              <a:rPr lang="en-ID" b="1" dirty="0">
                <a:effectLst/>
              </a:rPr>
              <a:t> </a:t>
            </a:r>
            <a:r>
              <a:rPr lang="en-ID" b="1" dirty="0" err="1">
                <a:effectLst/>
              </a:rPr>
              <a:t>Elemen</a:t>
            </a:r>
            <a:r>
              <a:rPr lang="en-ID" b="1" dirty="0">
                <a:effectLst/>
              </a:rPr>
              <a:t> 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ID" b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b="1" dirty="0">
                <a:effectLst/>
              </a:rPr>
              <a:t>DEMO</a:t>
            </a:r>
            <a:endParaRPr lang="en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84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err="1"/>
              <a:t>Mesin</a:t>
            </a:r>
            <a:r>
              <a:rPr lang="en-US" sz="1100" dirty="0"/>
              <a:t> JavaScript yang </a:t>
            </a:r>
            <a:r>
              <a:rPr lang="en-US" sz="1100" dirty="0" err="1"/>
              <a:t>berbeda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memberikan</a:t>
            </a:r>
            <a:r>
              <a:rPr lang="en-US" sz="1100" dirty="0"/>
              <a:t> </a:t>
            </a:r>
            <a:r>
              <a:rPr lang="en-US" sz="1100" dirty="0" err="1"/>
              <a:t>hasil</a:t>
            </a:r>
            <a:r>
              <a:rPr lang="en-US" sz="1100" dirty="0"/>
              <a:t> yang </a:t>
            </a:r>
            <a:r>
              <a:rPr lang="en-US" sz="1100" dirty="0" err="1"/>
              <a:t>berbeda</a:t>
            </a:r>
            <a:r>
              <a:rPr lang="en-US" sz="1100" dirty="0"/>
              <a:t>, </a:t>
            </a:r>
            <a:r>
              <a:rPr lang="en-US" sz="1100" dirty="0" err="1"/>
              <a:t>khususnya</a:t>
            </a:r>
            <a:r>
              <a:rPr lang="en-US" sz="1100" dirty="0"/>
              <a:t>, </a:t>
            </a:r>
            <a:r>
              <a:rPr lang="en-US" sz="1100" dirty="0" err="1"/>
              <a:t>hasil</a:t>
            </a:r>
            <a:r>
              <a:rPr lang="en-US" sz="1100" dirty="0"/>
              <a:t> yang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diantisipasi</a:t>
            </a:r>
            <a:r>
              <a:rPr lang="en-US" sz="1100" dirty="0"/>
              <a:t> </a:t>
            </a:r>
            <a:r>
              <a:rPr lang="en-US" sz="1100" dirty="0" err="1"/>
              <a:t>oleh</a:t>
            </a:r>
            <a:r>
              <a:rPr lang="en-US" sz="1100" dirty="0"/>
              <a:t> </a:t>
            </a:r>
            <a:r>
              <a:rPr lang="en-US" sz="1100" dirty="0" err="1"/>
              <a:t>pengembang</a:t>
            </a:r>
            <a:r>
              <a:rPr lang="en-US" sz="1100" dirty="0"/>
              <a:t> </a:t>
            </a:r>
            <a:r>
              <a:rPr lang="en-US" sz="1100" dirty="0" err="1"/>
              <a:t>kode</a:t>
            </a:r>
            <a:r>
              <a:rPr lang="en-US" sz="1100" dirty="0"/>
              <a:t> 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8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D" dirty="0"/>
              <a:t>https://</a:t>
            </a:r>
            <a:r>
              <a:rPr lang="en-ID" dirty="0" err="1"/>
              <a:t>medium.com</a:t>
            </a:r>
            <a:r>
              <a:rPr lang="en-ID" dirty="0"/>
              <a:t>/@natashabibbs10/intro-to-html-css-and-javascript-d92d9b6845de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10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D" dirty="0" err="1">
                <a:effectLst/>
              </a:rPr>
              <a:t>Dalam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contoh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ini</a:t>
            </a:r>
            <a:r>
              <a:rPr lang="en-ID" dirty="0">
                <a:effectLst/>
              </a:rPr>
              <a:t>, x </a:t>
            </a:r>
            <a:r>
              <a:rPr lang="en-ID" dirty="0" err="1">
                <a:effectLst/>
              </a:rPr>
              <a:t>didefinisikan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sebagai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variabel</a:t>
            </a:r>
            <a:r>
              <a:rPr lang="en-ID" dirty="0">
                <a:effectLst/>
              </a:rPr>
              <a:t>. </a:t>
            </a:r>
            <a:r>
              <a:rPr lang="en-ID" dirty="0" err="1">
                <a:effectLst/>
              </a:rPr>
              <a:t>Kemudian</a:t>
            </a:r>
            <a:r>
              <a:rPr lang="en-ID" dirty="0">
                <a:effectLst/>
              </a:rPr>
              <a:t>, x </a:t>
            </a:r>
            <a:r>
              <a:rPr lang="en-ID" dirty="0" err="1">
                <a:effectLst/>
              </a:rPr>
              <a:t>diberikan</a:t>
            </a:r>
            <a:r>
              <a:rPr lang="en-ID" dirty="0">
                <a:effectLst/>
              </a:rPr>
              <a:t> (</a:t>
            </a:r>
            <a:r>
              <a:rPr lang="en-ID" dirty="0" err="1">
                <a:effectLst/>
              </a:rPr>
              <a:t>diberikan</a:t>
            </a:r>
            <a:r>
              <a:rPr lang="en-ID" dirty="0">
                <a:effectLst/>
              </a:rPr>
              <a:t>) </a:t>
            </a:r>
            <a:r>
              <a:rPr lang="en-ID" dirty="0" err="1">
                <a:effectLst/>
              </a:rPr>
              <a:t>nilai</a:t>
            </a:r>
            <a:r>
              <a:rPr lang="en-ID" dirty="0">
                <a:effectLst/>
              </a:rPr>
              <a:t> 6:</a:t>
            </a:r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2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3825"/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Statically</a:t>
            </a:r>
            <a:r>
              <a:rPr lang="en-US" sz="1100" spc="135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</a:t>
            </a:r>
            <a:r>
              <a:rPr lang="en-US" sz="1100" spc="9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rogramming</a:t>
            </a:r>
            <a:r>
              <a:rPr lang="en-US" sz="1100" spc="105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</a:t>
            </a:r>
            <a:r>
              <a:rPr lang="en-ID" sz="1100" spc="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1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100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checking</a:t>
            </a:r>
            <a:r>
              <a:rPr lang="en-US" sz="11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erf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rmed</a:t>
            </a:r>
            <a:r>
              <a:rPr lang="en-US" sz="11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3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</a:t>
            </a:r>
            <a:r>
              <a:rPr lang="en-US" sz="1100" spc="-3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</a:t>
            </a:r>
            <a:r>
              <a:rPr lang="en-US" sz="1100" spc="6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rogram</a:t>
            </a:r>
            <a:r>
              <a:rPr lang="en-US" sz="1100" spc="135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</a:t>
            </a:r>
            <a:r>
              <a:rPr lang="en-US" sz="1100" spc="5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1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e.g.,</a:t>
            </a:r>
            <a:r>
              <a:rPr lang="en-US" sz="1100" spc="1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100" spc="1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compiler</a:t>
            </a:r>
          </a:p>
          <a:p>
            <a:pPr marL="123825">
              <a:spcBef>
                <a:spcPts val="90"/>
              </a:spcBef>
              <a:spcAft>
                <a:spcPts val="0"/>
              </a:spcAft>
            </a:pP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Strongly</a:t>
            </a:r>
            <a:r>
              <a:rPr lang="en-US" sz="1100" spc="9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</a:t>
            </a:r>
            <a:r>
              <a:rPr lang="en-US" sz="1100" spc="9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rogramming</a:t>
            </a:r>
            <a:r>
              <a:rPr lang="en-US" sz="1100" spc="105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</a:t>
            </a:r>
            <a:r>
              <a:rPr lang="en-ID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</a:t>
            </a:r>
            <a:r>
              <a:rPr lang="en-US" sz="1100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</a:t>
            </a:r>
            <a:r>
              <a:rPr lang="en-US" sz="11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</a:t>
            </a:r>
            <a:r>
              <a:rPr lang="en-US" sz="1100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exactly</a:t>
            </a:r>
            <a:r>
              <a:rPr lang="en-US" sz="11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</a:t>
            </a:r>
            <a:r>
              <a:rPr lang="en-US" sz="11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1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100" spc="1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erations</a:t>
            </a:r>
            <a:r>
              <a:rPr lang="en-US" sz="1100" spc="1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1100" spc="1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only</a:t>
            </a:r>
            <a:r>
              <a:rPr lang="en-US" sz="11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100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applied</a:t>
            </a:r>
            <a:r>
              <a:rPr lang="en-US" sz="1100" spc="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rgument</a:t>
            </a:r>
            <a:r>
              <a:rPr lang="en-US" sz="1100" spc="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values</a:t>
            </a:r>
            <a:r>
              <a:rPr lang="en-US" sz="11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1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100" spc="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rrect</a:t>
            </a:r>
            <a:r>
              <a:rPr lang="en-US" sz="1100" spc="1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endParaRPr lang="en-ID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3825"/>
            <a:endParaRPr lang="en-ID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3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3825"/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Statically</a:t>
            </a:r>
            <a:r>
              <a:rPr lang="en-US" sz="1100" spc="135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</a:t>
            </a:r>
            <a:r>
              <a:rPr lang="en-US" sz="1100" spc="9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rogramming</a:t>
            </a:r>
            <a:r>
              <a:rPr lang="en-US" sz="1100" spc="105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</a:t>
            </a:r>
            <a:r>
              <a:rPr lang="en-ID" sz="1100" spc="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1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100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checking</a:t>
            </a:r>
            <a:r>
              <a:rPr lang="en-US" sz="11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erf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rmed</a:t>
            </a:r>
            <a:r>
              <a:rPr lang="en-US" sz="11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3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</a:t>
            </a:r>
            <a:r>
              <a:rPr lang="en-US" sz="1100" spc="-3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</a:t>
            </a:r>
            <a:r>
              <a:rPr lang="en-US" sz="1100" spc="6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rogram</a:t>
            </a:r>
            <a:r>
              <a:rPr lang="en-US" sz="1100" spc="135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executio</a:t>
            </a:r>
            <a:r>
              <a:rPr lang="en-US" sz="1100" spc="5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100" spc="1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e.g.,</a:t>
            </a:r>
            <a:r>
              <a:rPr lang="en-US" sz="1100" spc="1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100" spc="1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compiler</a:t>
            </a:r>
          </a:p>
          <a:p>
            <a:pPr marL="123825">
              <a:spcBef>
                <a:spcPts val="90"/>
              </a:spcBef>
              <a:spcAft>
                <a:spcPts val="0"/>
              </a:spcAft>
            </a:pP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Strongly</a:t>
            </a:r>
            <a:r>
              <a:rPr lang="en-US" sz="1100" spc="9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</a:t>
            </a:r>
            <a:r>
              <a:rPr lang="en-US" sz="1100" spc="9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rogramming</a:t>
            </a:r>
            <a:r>
              <a:rPr lang="en-US" sz="1100" spc="105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</a:t>
            </a:r>
            <a:r>
              <a:rPr lang="en-ID" sz="1100" dirty="0">
                <a:solidFill>
                  <a:srgbClr val="3333B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</a:t>
            </a:r>
            <a:r>
              <a:rPr lang="en-US" sz="1100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</a:t>
            </a:r>
            <a:r>
              <a:rPr lang="en-US" sz="11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</a:t>
            </a:r>
            <a:r>
              <a:rPr lang="en-US" sz="1100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exactly</a:t>
            </a:r>
            <a:r>
              <a:rPr lang="en-US" sz="11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</a:t>
            </a:r>
            <a:r>
              <a:rPr lang="en-US" sz="11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1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100" spc="1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erations</a:t>
            </a:r>
            <a:r>
              <a:rPr lang="en-US" sz="1100" spc="1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1100" spc="1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only</a:t>
            </a:r>
            <a:r>
              <a:rPr lang="en-US" sz="11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100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applied</a:t>
            </a:r>
            <a:r>
              <a:rPr lang="en-US" sz="1100" spc="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rgument</a:t>
            </a:r>
            <a:r>
              <a:rPr lang="en-US" sz="1100" spc="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values</a:t>
            </a:r>
            <a:r>
              <a:rPr lang="en-US" sz="11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1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100" spc="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rrect</a:t>
            </a:r>
            <a:r>
              <a:rPr lang="en-US" sz="1100" spc="1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1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endParaRPr lang="en-ID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3825"/>
            <a:endParaRPr lang="en-ID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3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9d78b6b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9d78b6b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64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12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hyperlink" Target="http://bit.ly/2TyoMsr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://bit.ly/2Tynxth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1065" t="3153" r="23382" b="3265"/>
          <a:stretch/>
        </p:blipFill>
        <p:spPr>
          <a:xfrm>
            <a:off x="-80962" y="3276575"/>
            <a:ext cx="1420300" cy="22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14389" t="3276" r="13157" b="7684"/>
          <a:stretch/>
        </p:blipFill>
        <p:spPr>
          <a:xfrm>
            <a:off x="-289350" y="3276565"/>
            <a:ext cx="2645176" cy="303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l="9662" t="39201" r="8242" b="40533"/>
          <a:stretch/>
        </p:blipFill>
        <p:spPr>
          <a:xfrm rot="-391478">
            <a:off x="2959600" y="182000"/>
            <a:ext cx="3060925" cy="7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826" y="-437050"/>
            <a:ext cx="2389959" cy="22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l="11493" t="11259" r="8576" b="14225"/>
          <a:stretch/>
        </p:blipFill>
        <p:spPr>
          <a:xfrm>
            <a:off x="6847550" y="-42025"/>
            <a:ext cx="1237300" cy="107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l="10850" t="4051" r="6702" b="6702"/>
          <a:stretch/>
        </p:blipFill>
        <p:spPr>
          <a:xfrm>
            <a:off x="7391563" y="3353803"/>
            <a:ext cx="2057400" cy="207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8">
            <a:alphaModFix/>
          </a:blip>
          <a:srcRect l="25868" t="27101" r="34758" b="14816"/>
          <a:stretch/>
        </p:blipFill>
        <p:spPr>
          <a:xfrm rot="-1293897">
            <a:off x="7374937" y="1963058"/>
            <a:ext cx="1920151" cy="264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9">
            <a:alphaModFix/>
          </a:blip>
          <a:srcRect l="20516" t="4802" r="16003" b="6592"/>
          <a:stretch/>
        </p:blipFill>
        <p:spPr>
          <a:xfrm>
            <a:off x="550864" y="-266875"/>
            <a:ext cx="1581718" cy="206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10">
            <a:alphaModFix/>
          </a:blip>
          <a:srcRect l="4342" t="4342" r="9144" b="9144"/>
          <a:stretch/>
        </p:blipFill>
        <p:spPr>
          <a:xfrm>
            <a:off x="-232412" y="824198"/>
            <a:ext cx="1920132" cy="179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11">
            <a:alphaModFix/>
          </a:blip>
          <a:srcRect l="19439" t="19439" r="23671" b="23671"/>
          <a:stretch/>
        </p:blipFill>
        <p:spPr>
          <a:xfrm>
            <a:off x="1359102" y="65532"/>
            <a:ext cx="1237300" cy="115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2">
            <a:alphaModFix/>
          </a:blip>
          <a:srcRect l="9828" t="17426" r="25555" b="17956"/>
          <a:stretch/>
        </p:blipFill>
        <p:spPr>
          <a:xfrm>
            <a:off x="3611974" y="-638050"/>
            <a:ext cx="1920150" cy="179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3">
            <a:alphaModFix/>
          </a:blip>
          <a:srcRect l="13959" t="4819" r="3197" b="6268"/>
          <a:stretch/>
        </p:blipFill>
        <p:spPr>
          <a:xfrm>
            <a:off x="5420359" y="4440735"/>
            <a:ext cx="704803" cy="7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14">
            <a:alphaModFix/>
          </a:blip>
          <a:srcRect l="17771" t="7312" r="20197" b="5942"/>
          <a:stretch/>
        </p:blipFill>
        <p:spPr>
          <a:xfrm rot="3497574">
            <a:off x="3406850" y="2799199"/>
            <a:ext cx="2933702" cy="33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744650" y="1411850"/>
            <a:ext cx="5654700" cy="20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FDB66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92500" y="33221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l="25426" r="24738"/>
          <a:stretch/>
        </p:blipFill>
        <p:spPr>
          <a:xfrm flipH="1">
            <a:off x="6246746" y="12"/>
            <a:ext cx="274320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l="9662" t="39201" r="8242" b="40533"/>
          <a:stretch/>
        </p:blipFill>
        <p:spPr>
          <a:xfrm>
            <a:off x="-995675" y="25100"/>
            <a:ext cx="3060925" cy="7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05993">
            <a:off x="7328687" y="-390526"/>
            <a:ext cx="2297475" cy="214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5">
            <a:alphaModFix/>
          </a:blip>
          <a:srcRect l="16053" t="12074" r="23273" b="27249"/>
          <a:stretch/>
        </p:blipFill>
        <p:spPr>
          <a:xfrm>
            <a:off x="89825" y="1675616"/>
            <a:ext cx="1920150" cy="179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6">
            <a:alphaModFix/>
          </a:blip>
          <a:srcRect l="19439" t="19439" r="23671" b="23671"/>
          <a:stretch/>
        </p:blipFill>
        <p:spPr>
          <a:xfrm>
            <a:off x="-106473" y="1289345"/>
            <a:ext cx="1237300" cy="115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7">
            <a:alphaModFix/>
          </a:blip>
          <a:srcRect l="10850" t="4051" r="6702" b="6702"/>
          <a:stretch/>
        </p:blipFill>
        <p:spPr>
          <a:xfrm rot="-948842">
            <a:off x="7656587" y="3569103"/>
            <a:ext cx="2057401" cy="207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8">
            <a:alphaModFix/>
          </a:blip>
          <a:srcRect l="25868" t="27101" r="34758" b="14816"/>
          <a:stretch/>
        </p:blipFill>
        <p:spPr>
          <a:xfrm rot="2699997">
            <a:off x="1493863" y="-929617"/>
            <a:ext cx="1920151" cy="264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9">
            <a:alphaModFix/>
          </a:blip>
          <a:srcRect l="21065" t="3153" r="23382" b="3265"/>
          <a:stretch/>
        </p:blipFill>
        <p:spPr>
          <a:xfrm rot="4413214">
            <a:off x="-25582" y="3824876"/>
            <a:ext cx="1321614" cy="20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10">
            <a:alphaModFix/>
          </a:blip>
          <a:srcRect l="11493" t="11259" r="8576" b="14225"/>
          <a:stretch/>
        </p:blipFill>
        <p:spPr>
          <a:xfrm>
            <a:off x="1373700" y="4363187"/>
            <a:ext cx="1071000" cy="93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 rotWithShape="1">
          <a:blip r:embed="rId11">
            <a:alphaModFix/>
          </a:blip>
          <a:srcRect l="13959" t="4819" r="3197" b="6268"/>
          <a:stretch/>
        </p:blipFill>
        <p:spPr>
          <a:xfrm>
            <a:off x="89825" y="3661900"/>
            <a:ext cx="494849" cy="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11">
            <a:alphaModFix/>
          </a:blip>
          <a:srcRect l="13959" t="4819" r="3197" b="6268"/>
          <a:stretch/>
        </p:blipFill>
        <p:spPr>
          <a:xfrm>
            <a:off x="8318400" y="3703900"/>
            <a:ext cx="411000" cy="4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2590200" y="2641350"/>
            <a:ext cx="396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3365850" y="1121975"/>
            <a:ext cx="2412300" cy="13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2391900" y="3474325"/>
            <a:ext cx="4360200" cy="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>
            <a:alphaModFix/>
          </a:blip>
          <a:srcRect l="22011" t="29213" r="25853" b="25857"/>
          <a:stretch/>
        </p:blipFill>
        <p:spPr>
          <a:xfrm rot="-630798">
            <a:off x="5419825" y="4608489"/>
            <a:ext cx="1353325" cy="10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1881">
            <a:off x="6709274" y="1268998"/>
            <a:ext cx="2297474" cy="214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4">
            <a:alphaModFix/>
          </a:blip>
          <a:srcRect l="11493" t="11259" r="8576" b="14225"/>
          <a:stretch/>
        </p:blipFill>
        <p:spPr>
          <a:xfrm rot="-202278">
            <a:off x="242938" y="-257299"/>
            <a:ext cx="944326" cy="8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 rotWithShape="1">
          <a:blip r:embed="rId5">
            <a:alphaModFix/>
          </a:blip>
          <a:srcRect l="21065" t="3153" r="23382" b="3265"/>
          <a:stretch/>
        </p:blipFill>
        <p:spPr>
          <a:xfrm rot="5766495">
            <a:off x="351377" y="4049419"/>
            <a:ext cx="1049121" cy="164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6">
            <a:alphaModFix/>
          </a:blip>
          <a:srcRect l="14389" t="3276" r="13157" b="7684"/>
          <a:stretch/>
        </p:blipFill>
        <p:spPr>
          <a:xfrm>
            <a:off x="6535425" y="2223478"/>
            <a:ext cx="2645176" cy="303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 rotWithShape="1">
          <a:blip r:embed="rId7">
            <a:alphaModFix/>
          </a:blip>
          <a:srcRect l="10850" t="4051" r="6702" b="6702"/>
          <a:stretch/>
        </p:blipFill>
        <p:spPr>
          <a:xfrm rot="2700003">
            <a:off x="7210313" y="-628234"/>
            <a:ext cx="2057399" cy="207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8">
            <a:alphaModFix/>
          </a:blip>
          <a:srcRect l="17771" t="7312" r="20197" b="5942"/>
          <a:stretch/>
        </p:blipFill>
        <p:spPr>
          <a:xfrm rot="2881640">
            <a:off x="6467337" y="-1062338"/>
            <a:ext cx="2413948" cy="274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9">
            <a:alphaModFix/>
          </a:blip>
          <a:srcRect l="9828" t="17426" r="25555" b="17956"/>
          <a:stretch/>
        </p:blipFill>
        <p:spPr>
          <a:xfrm>
            <a:off x="1038950" y="4475150"/>
            <a:ext cx="1751875" cy="163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10">
            <a:alphaModFix/>
          </a:blip>
          <a:srcRect l="43055" r="15781" b="37500"/>
          <a:stretch/>
        </p:blipFill>
        <p:spPr>
          <a:xfrm rot="5191612">
            <a:off x="5406523" y="3572410"/>
            <a:ext cx="1462105" cy="20721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20000" y="1713525"/>
            <a:ext cx="4918200" cy="22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15100" y="1143675"/>
            <a:ext cx="53136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7"/>
          <p:cNvPicPr preferRelativeResize="0"/>
          <p:nvPr/>
        </p:nvPicPr>
        <p:blipFill rotWithShape="1">
          <a:blip r:embed="rId2">
            <a:alphaModFix/>
          </a:blip>
          <a:srcRect l="21065" t="3153" r="23382" b="3265"/>
          <a:stretch/>
        </p:blipFill>
        <p:spPr>
          <a:xfrm rot="-1445477" flipH="1">
            <a:off x="7906127" y="3213056"/>
            <a:ext cx="1315720" cy="206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7"/>
          <p:cNvPicPr preferRelativeResize="0"/>
          <p:nvPr/>
        </p:nvPicPr>
        <p:blipFill rotWithShape="1">
          <a:blip r:embed="rId3">
            <a:alphaModFix/>
          </a:blip>
          <a:srcRect l="16053" t="12074" r="23273" b="27249"/>
          <a:stretch/>
        </p:blipFill>
        <p:spPr>
          <a:xfrm>
            <a:off x="-993988" y="-966271"/>
            <a:ext cx="1920150" cy="179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7"/>
          <p:cNvPicPr preferRelativeResize="0"/>
          <p:nvPr/>
        </p:nvPicPr>
        <p:blipFill rotWithShape="1">
          <a:blip r:embed="rId4">
            <a:alphaModFix/>
          </a:blip>
          <a:srcRect l="20516" t="4802" r="16003" b="6592"/>
          <a:stretch/>
        </p:blipFill>
        <p:spPr>
          <a:xfrm rot="-4730087">
            <a:off x="7995100" y="-509012"/>
            <a:ext cx="1287088" cy="16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7"/>
          <p:cNvPicPr preferRelativeResize="0"/>
          <p:nvPr/>
        </p:nvPicPr>
        <p:blipFill rotWithShape="1">
          <a:blip r:embed="rId5">
            <a:alphaModFix/>
          </a:blip>
          <a:srcRect l="9828" t="17426" r="25555" b="17956"/>
          <a:stretch/>
        </p:blipFill>
        <p:spPr>
          <a:xfrm rot="1123698" flipH="1">
            <a:off x="6895448" y="3438374"/>
            <a:ext cx="1498475" cy="13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7"/>
          <p:cNvPicPr preferRelativeResize="0"/>
          <p:nvPr/>
        </p:nvPicPr>
        <p:blipFill rotWithShape="1">
          <a:blip r:embed="rId6">
            <a:alphaModFix/>
          </a:blip>
          <a:srcRect l="25868" t="27101" r="34758" b="14816"/>
          <a:stretch/>
        </p:blipFill>
        <p:spPr>
          <a:xfrm rot="-2199907" flipH="1">
            <a:off x="6168728" y="-856242"/>
            <a:ext cx="1920150" cy="264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/>
          <p:cNvPicPr preferRelativeResize="0"/>
          <p:nvPr/>
        </p:nvPicPr>
        <p:blipFill rotWithShape="1">
          <a:blip r:embed="rId7">
            <a:alphaModFix/>
          </a:blip>
          <a:srcRect l="13959" t="4819" r="3197" b="6268"/>
          <a:stretch/>
        </p:blipFill>
        <p:spPr>
          <a:xfrm rot="-2015373">
            <a:off x="6162950" y="1901463"/>
            <a:ext cx="652710" cy="6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7"/>
          <p:cNvPicPr preferRelativeResize="0"/>
          <p:nvPr/>
        </p:nvPicPr>
        <p:blipFill rotWithShape="1">
          <a:blip r:embed="rId8">
            <a:alphaModFix/>
          </a:blip>
          <a:srcRect l="9662" t="39201" r="8242" b="40533"/>
          <a:stretch/>
        </p:blipFill>
        <p:spPr>
          <a:xfrm>
            <a:off x="-200200" y="4689875"/>
            <a:ext cx="3060925" cy="7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/>
          <p:cNvPicPr preferRelativeResize="0"/>
          <p:nvPr/>
        </p:nvPicPr>
        <p:blipFill rotWithShape="1">
          <a:blip r:embed="rId9">
            <a:alphaModFix/>
          </a:blip>
          <a:srcRect l="19439" t="19439" r="23671" b="23671"/>
          <a:stretch/>
        </p:blipFill>
        <p:spPr>
          <a:xfrm>
            <a:off x="4458477" y="3879845"/>
            <a:ext cx="1237300" cy="115621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7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4463700" cy="12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8" name="Google Shape;428;p37"/>
          <p:cNvSpPr txBox="1">
            <a:spLocks noGrp="1"/>
          </p:cNvSpPr>
          <p:nvPr>
            <p:ph type="subTitle" idx="1"/>
          </p:nvPr>
        </p:nvSpPr>
        <p:spPr>
          <a:xfrm>
            <a:off x="715100" y="1939119"/>
            <a:ext cx="26748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9" name="Google Shape;429;p37"/>
          <p:cNvSpPr txBox="1"/>
          <p:nvPr/>
        </p:nvSpPr>
        <p:spPr>
          <a:xfrm>
            <a:off x="715100" y="3585503"/>
            <a:ext cx="32313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0"/>
          <p:cNvPicPr preferRelativeResize="0"/>
          <p:nvPr/>
        </p:nvPicPr>
        <p:blipFill rotWithShape="1">
          <a:blip r:embed="rId2">
            <a:alphaModFix/>
          </a:blip>
          <a:srcRect l="16053" t="12074" r="23273" b="27249"/>
          <a:stretch/>
        </p:blipFill>
        <p:spPr>
          <a:xfrm>
            <a:off x="7895412" y="-774571"/>
            <a:ext cx="1920150" cy="179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3">
            <a:alphaModFix/>
          </a:blip>
          <a:srcRect l="21065" t="3153" r="23382" b="3265"/>
          <a:stretch/>
        </p:blipFill>
        <p:spPr>
          <a:xfrm rot="-5400030">
            <a:off x="-29435" y="-594532"/>
            <a:ext cx="1049120" cy="164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 rotWithShape="1">
          <a:blip r:embed="rId4">
            <a:alphaModFix/>
          </a:blip>
          <a:srcRect l="10850" t="4051" r="6702" b="6702"/>
          <a:stretch/>
        </p:blipFill>
        <p:spPr>
          <a:xfrm rot="1785284">
            <a:off x="-257879" y="3919944"/>
            <a:ext cx="2183960" cy="220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 rotWithShape="1">
          <a:blip r:embed="rId5">
            <a:alphaModFix/>
          </a:blip>
          <a:srcRect l="19439" t="19439" r="23671" b="23671"/>
          <a:stretch/>
        </p:blipFill>
        <p:spPr>
          <a:xfrm>
            <a:off x="-1" y="197099"/>
            <a:ext cx="878150" cy="82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761057">
            <a:off x="8145808" y="3850603"/>
            <a:ext cx="1906683" cy="178169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 txBox="1">
            <a:spLocks noGrp="1"/>
          </p:cNvSpPr>
          <p:nvPr>
            <p:ph type="title"/>
          </p:nvPr>
        </p:nvSpPr>
        <p:spPr>
          <a:xfrm>
            <a:off x="1134900" y="535000"/>
            <a:ext cx="6874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body" idx="1"/>
          </p:nvPr>
        </p:nvSpPr>
        <p:spPr>
          <a:xfrm>
            <a:off x="720050" y="1535500"/>
            <a:ext cx="7704000" cy="24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pic>
        <p:nvPicPr>
          <p:cNvPr id="221" name="Google Shape;221;p20"/>
          <p:cNvPicPr preferRelativeResize="0"/>
          <p:nvPr/>
        </p:nvPicPr>
        <p:blipFill rotWithShape="1">
          <a:blip r:embed="rId7">
            <a:alphaModFix/>
          </a:blip>
          <a:srcRect l="16017" t="16017" r="17408" b="17408"/>
          <a:stretch/>
        </p:blipFill>
        <p:spPr>
          <a:xfrm>
            <a:off x="7929470" y="-391131"/>
            <a:ext cx="1617049" cy="150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47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8859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83" r:id="rId4"/>
    <p:sldLayoutId id="2147483690" r:id="rId5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5" Type="http://schemas.openxmlformats.org/officeDocument/2006/relationships/image" Target="../media/image31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microsoft.com/office/2007/relationships/hdphoto" Target="../media/hdphoto12.wdp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4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6.wdp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0.wdp"/><Relationship Id="rId5" Type="http://schemas.openxmlformats.org/officeDocument/2006/relationships/image" Target="../media/image54.png"/><Relationship Id="rId4" Type="http://schemas.microsoft.com/office/2007/relationships/hdphoto" Target="../media/hdphoto19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1.wdp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microsoft.com/office/2007/relationships/hdphoto" Target="../media/hdphoto22.wdp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3.wdp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microsoft.com/office/2007/relationships/hdphoto" Target="../media/hdphoto25.wdp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6.wdp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vector/landing-page-template-with-programming-concept_2711005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ctrTitle"/>
          </p:nvPr>
        </p:nvSpPr>
        <p:spPr>
          <a:xfrm>
            <a:off x="1744650" y="1090117"/>
            <a:ext cx="5654700" cy="20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Pemrograman Berbasis Web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63" name="Google Shape;463;p45"/>
          <p:cNvSpPr txBox="1">
            <a:spLocks noGrp="1"/>
          </p:cNvSpPr>
          <p:nvPr>
            <p:ph type="subTitle" idx="1"/>
          </p:nvPr>
        </p:nvSpPr>
        <p:spPr>
          <a:xfrm>
            <a:off x="2392500" y="3000417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Pertemuan</a:t>
            </a:r>
            <a:r>
              <a:rPr lang="en" dirty="0"/>
              <a:t> 5</a:t>
            </a:r>
            <a:endParaRPr dirty="0"/>
          </a:p>
        </p:txBody>
      </p:sp>
      <p:sp>
        <p:nvSpPr>
          <p:cNvPr id="4" name="Google Shape;463;p45">
            <a:extLst>
              <a:ext uri="{FF2B5EF4-FFF2-40B4-BE49-F238E27FC236}">
                <a16:creationId xmlns:a16="http://schemas.microsoft.com/office/drawing/2014/main" id="{9A009863-D974-1B4B-983D-410E2F3FEADB}"/>
              </a:ext>
            </a:extLst>
          </p:cNvPr>
          <p:cNvSpPr txBox="1">
            <a:spLocks/>
          </p:cNvSpPr>
          <p:nvPr/>
        </p:nvSpPr>
        <p:spPr>
          <a:xfrm>
            <a:off x="2392500" y="3628402"/>
            <a:ext cx="4359000" cy="92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b="1" dirty="0"/>
              <a:t>Nori Wilantika</a:t>
            </a:r>
          </a:p>
          <a:p>
            <a:pPr marL="0" indent="0"/>
            <a:r>
              <a:rPr lang="en-ID" b="1" dirty="0" err="1"/>
              <a:t>Lya</a:t>
            </a:r>
            <a:r>
              <a:rPr lang="en-ID" b="1" dirty="0"/>
              <a:t> </a:t>
            </a:r>
            <a:r>
              <a:rPr lang="en-ID" b="1" dirty="0" err="1"/>
              <a:t>Hulliyyatus</a:t>
            </a:r>
            <a:r>
              <a:rPr lang="en-ID" b="1" dirty="0"/>
              <a:t> </a:t>
            </a:r>
            <a:r>
              <a:rPr lang="en-ID" b="1" dirty="0" err="1"/>
              <a:t>Suadaa</a:t>
            </a:r>
            <a:endParaRPr lang="en-ID" b="1" dirty="0"/>
          </a:p>
          <a:p>
            <a:pPr marL="0" indent="0"/>
            <a:r>
              <a:rPr lang="en-US" b="1" dirty="0"/>
              <a:t>Y</a:t>
            </a:r>
            <a:r>
              <a:rPr lang="en-ID" b="1" dirty="0" err="1"/>
              <a:t>eni</a:t>
            </a:r>
            <a:r>
              <a:rPr lang="en-ID" b="1" dirty="0"/>
              <a:t> </a:t>
            </a:r>
            <a:r>
              <a:rPr lang="en-ID" b="1" dirty="0" err="1"/>
              <a:t>Rimawati</a:t>
            </a:r>
            <a:endParaRPr lang="en-ID" b="1" dirty="0"/>
          </a:p>
          <a:p>
            <a:pPr marL="0" indent="0"/>
            <a:endParaRPr lang="en-ID" b="1" dirty="0"/>
          </a:p>
          <a:p>
            <a:pPr marL="0" indent="0"/>
            <a:r>
              <a:rPr lang="en-ID" sz="1200" dirty="0" err="1"/>
              <a:t>Politeknik</a:t>
            </a:r>
            <a:r>
              <a:rPr lang="en-ID" sz="1200" dirty="0"/>
              <a:t> </a:t>
            </a:r>
            <a:r>
              <a:rPr lang="en-ID" sz="1200" dirty="0" err="1"/>
              <a:t>Statistika</a:t>
            </a:r>
            <a:r>
              <a:rPr lang="en-ID" sz="1200" dirty="0"/>
              <a:t> STIS</a:t>
            </a:r>
          </a:p>
          <a:p>
            <a:pPr marL="0" indent="0"/>
            <a:r>
              <a:rPr lang="en-ID" sz="1200" dirty="0"/>
              <a:t>Prodi DIV </a:t>
            </a:r>
            <a:r>
              <a:rPr lang="en-ID" sz="1200" dirty="0" err="1"/>
              <a:t>Komputasi</a:t>
            </a:r>
            <a:r>
              <a:rPr lang="en-ID" sz="1200" dirty="0"/>
              <a:t> </a:t>
            </a:r>
            <a:r>
              <a:rPr lang="en-ID" sz="1200" dirty="0" err="1"/>
              <a:t>Statistik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2719066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570B-D05B-4549-9861-DF39A0AB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3F741375-5A77-354B-B90F-6440638BB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07390"/>
            <a:ext cx="8242663" cy="3784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JavaScript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menampilkan</a:t>
            </a:r>
            <a:r>
              <a:rPr lang="en-US" sz="1600" dirty="0"/>
              <a:t> data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:</a:t>
            </a:r>
          </a:p>
          <a:p>
            <a:pPr marL="352425" indent="-195263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/>
              <a:t>Menulis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kotak</a:t>
            </a:r>
            <a:r>
              <a:rPr lang="en-US" sz="1600" dirty="0"/>
              <a:t> </a:t>
            </a:r>
            <a:r>
              <a:rPr lang="en-US" sz="1600" dirty="0" err="1"/>
              <a:t>peringatan</a:t>
            </a:r>
            <a:r>
              <a:rPr lang="en-US" sz="1600" dirty="0"/>
              <a:t>,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chemeClr val="accent2"/>
                </a:solidFill>
              </a:rPr>
              <a:t>window.alert</a:t>
            </a:r>
            <a:r>
              <a:rPr lang="en-US" sz="1600" b="1" dirty="0">
                <a:solidFill>
                  <a:schemeClr val="accent2"/>
                </a:solidFill>
              </a:rPr>
              <a:t>()</a:t>
            </a:r>
            <a:r>
              <a:rPr lang="en-US" sz="1600" b="1" dirty="0"/>
              <a:t>.</a:t>
            </a:r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/>
              <a:t>Menulis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konsol</a:t>
            </a:r>
            <a:r>
              <a:rPr lang="en-US" sz="1600" dirty="0"/>
              <a:t> browser,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2"/>
                </a:solidFill>
              </a:rPr>
              <a:t>console.log()</a:t>
            </a:r>
            <a:r>
              <a:rPr lang="en-US" sz="1600" dirty="0"/>
              <a:t>.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EC562-91FC-5642-AD74-7C1D64F2C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4" y="1901053"/>
            <a:ext cx="3209925" cy="1628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5BFA6-2B29-5842-95A6-185211817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4" y="4066131"/>
            <a:ext cx="44862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2590200" y="2120776"/>
            <a:ext cx="396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762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6E6B-3AA6-9F44-9641-257EECF6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88DBB6CA-5454-BA4C-8393-93ACCE1D38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5210" y="1162594"/>
            <a:ext cx="7811589" cy="3629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r>
              <a:rPr lang="en-US" sz="1600" dirty="0"/>
              <a:t>, </a:t>
            </a:r>
            <a:r>
              <a:rPr lang="en-US" sz="1600" dirty="0" err="1"/>
              <a:t>tipe</a:t>
            </a:r>
            <a:r>
              <a:rPr lang="en-US" sz="1600" dirty="0"/>
              <a:t> data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penting</a:t>
            </a:r>
            <a:r>
              <a:rPr lang="en-US" sz="1600" dirty="0"/>
              <a:t>.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mengoperasikan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, </a:t>
            </a:r>
            <a:r>
              <a:rPr lang="en-US" sz="1600" dirty="0" err="1"/>
              <a:t>penting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mengetahui</a:t>
            </a:r>
            <a:r>
              <a:rPr lang="en-US" sz="1600" dirty="0"/>
              <a:t> </a:t>
            </a:r>
            <a:r>
              <a:rPr lang="en-US" sz="1600" dirty="0" err="1"/>
              <a:t>sesuatu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tipenya</a:t>
            </a: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Primitive Data Type: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data </a:t>
            </a:r>
            <a:r>
              <a:rPr lang="en-US" sz="1600" dirty="0" err="1"/>
              <a:t>sederhana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properti</a:t>
            </a:r>
            <a:r>
              <a:rPr lang="en-US" sz="1600" dirty="0"/>
              <a:t> dan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tambahan</a:t>
            </a:r>
            <a:r>
              <a:rPr lang="en-US" sz="1600" dirty="0"/>
              <a:t>,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2"/>
                </a:solidFill>
              </a:rPr>
              <a:t>Boolean, number, string, undefined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Complex Data Type: </a:t>
            </a:r>
            <a:r>
              <a:rPr lang="en-US" sz="1600" b="1" dirty="0">
                <a:solidFill>
                  <a:schemeClr val="accent2"/>
                </a:solidFill>
              </a:rPr>
              <a:t>null, function, array, object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441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6FCF-3065-214E-82D3-9E8B14CDD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8FF5F792-9616-194C-A3F3-B439C6E5A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953" y="1007390"/>
            <a:ext cx="8252847" cy="3505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Boolean JavaScript </a:t>
            </a:r>
            <a:r>
              <a:rPr lang="en-US" sz="1600" dirty="0" err="1"/>
              <a:t>mewakili</a:t>
            </a:r>
            <a:r>
              <a:rPr lang="en-US" sz="1600" dirty="0"/>
              <a:t> salah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: </a:t>
            </a:r>
            <a:r>
              <a:rPr lang="en-US" sz="1600" dirty="0" err="1"/>
              <a:t>benar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salah.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JavaScript offers the following </a:t>
            </a:r>
            <a:r>
              <a:rPr lang="en-US" sz="1600" dirty="0" err="1"/>
              <a:t>boolean</a:t>
            </a:r>
            <a:r>
              <a:rPr lang="en-US" sz="1600" dirty="0"/>
              <a:t> operators: </a:t>
            </a:r>
          </a:p>
          <a:p>
            <a:pPr marL="263525" indent="0"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&amp;&amp;</a:t>
            </a:r>
            <a:r>
              <a:rPr lang="en-US" sz="1600" b="1" dirty="0"/>
              <a:t> </a:t>
            </a:r>
            <a:r>
              <a:rPr lang="en-US" sz="1600" dirty="0"/>
              <a:t>(conjunction)       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chemeClr val="accent2"/>
                </a:solidFill>
              </a:rPr>
              <a:t>||</a:t>
            </a:r>
            <a:r>
              <a:rPr lang="en-US" sz="1600" b="1" dirty="0"/>
              <a:t> </a:t>
            </a:r>
            <a:r>
              <a:rPr lang="en-US" sz="1600" dirty="0"/>
              <a:t>(disjunction)        </a:t>
            </a:r>
            <a:r>
              <a:rPr lang="en-US" sz="1600" b="1" dirty="0">
                <a:solidFill>
                  <a:schemeClr val="accent2"/>
                </a:solidFill>
              </a:rPr>
              <a:t>!</a:t>
            </a:r>
            <a:r>
              <a:rPr lang="en-US" sz="1600" dirty="0"/>
              <a:t> (negation)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The truth  tables for the </a:t>
            </a:r>
            <a:r>
              <a:rPr lang="en-US" sz="1600" dirty="0" err="1"/>
              <a:t>boolean</a:t>
            </a:r>
            <a:r>
              <a:rPr lang="en-US" sz="1600" dirty="0"/>
              <a:t> operators are as follows: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0CA85-B820-FD46-9327-12E36A3F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00" y="2593272"/>
            <a:ext cx="50101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8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0E91-8013-864C-8AC1-830DBE12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94DA0E84-AC35-1340-8DD0-187560F4E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953" y="1038386"/>
            <a:ext cx="8252847" cy="347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 err="1"/>
              <a:t>Segala</a:t>
            </a:r>
            <a:r>
              <a:rPr lang="en-US" sz="1600" dirty="0"/>
              <a:t> </a:t>
            </a:r>
            <a:r>
              <a:rPr lang="en-US" sz="1600" dirty="0" err="1"/>
              <a:t>Sesuatu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"Nilai" </a:t>
            </a:r>
            <a:r>
              <a:rPr lang="en-US" sz="1600" dirty="0" err="1"/>
              <a:t>bernilai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2"/>
                </a:solidFill>
              </a:rPr>
              <a:t>True</a:t>
            </a:r>
            <a:r>
              <a:rPr lang="en-US" sz="1600" dirty="0">
                <a:solidFill>
                  <a:schemeClr val="accent2"/>
                </a:solidFill>
              </a:rPr>
              <a:t>.</a:t>
            </a:r>
          </a:p>
          <a:p>
            <a:pPr marL="261938" indent="0"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100		3.14		-15</a:t>
            </a:r>
          </a:p>
          <a:p>
            <a:pPr marL="261938" indent="0"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“Hello”	“false”		7+1+3.14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 err="1">
                <a:solidFill>
                  <a:schemeClr val="tx1"/>
                </a:solidFill>
              </a:rPr>
              <a:t>Sebaliknya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segala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/>
              <a:t>sesuatu</a:t>
            </a:r>
            <a:r>
              <a:rPr lang="en-US" sz="1600" dirty="0"/>
              <a:t> </a:t>
            </a:r>
            <a:r>
              <a:rPr lang="en-US" sz="1600" u="sng" dirty="0" err="1"/>
              <a:t>tanpa</a:t>
            </a:r>
            <a:r>
              <a:rPr lang="en-US" sz="1600" dirty="0"/>
              <a:t> "Nilai" </a:t>
            </a:r>
            <a:r>
              <a:rPr lang="en-US" sz="1600" dirty="0" err="1"/>
              <a:t>bernilai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2"/>
                </a:solidFill>
              </a:rPr>
              <a:t>False</a:t>
            </a:r>
            <a:r>
              <a:rPr lang="en-US" sz="1600" dirty="0">
                <a:solidFill>
                  <a:schemeClr val="accent2"/>
                </a:solidFill>
              </a:rPr>
              <a:t>.</a:t>
            </a:r>
          </a:p>
          <a:p>
            <a:pPr marL="261938" indent="0"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0		-0	“ “	</a:t>
            </a:r>
          </a:p>
          <a:p>
            <a:pPr marL="261938" indent="0"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undefined	null	false	</a:t>
            </a:r>
            <a:r>
              <a:rPr lang="en-US" sz="1600" b="1" dirty="0" err="1">
                <a:solidFill>
                  <a:schemeClr val="accent2"/>
                </a:solidFill>
              </a:rPr>
              <a:t>NaN</a:t>
            </a:r>
            <a:endParaRPr lang="en-US" sz="1600" b="1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Properties: </a:t>
            </a:r>
            <a:r>
              <a:rPr lang="en-US" sz="1600" b="1" dirty="0">
                <a:solidFill>
                  <a:schemeClr val="accent2"/>
                </a:solidFill>
              </a:rPr>
              <a:t>constructor, prototype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Methods: </a:t>
            </a:r>
            <a:r>
              <a:rPr lang="en-US" sz="1600" b="1" dirty="0" err="1">
                <a:solidFill>
                  <a:schemeClr val="accent2"/>
                </a:solidFill>
              </a:rPr>
              <a:t>toString</a:t>
            </a:r>
            <a:r>
              <a:rPr lang="en-US" sz="1600" b="1" dirty="0">
                <a:solidFill>
                  <a:schemeClr val="accent2"/>
                </a:solidFill>
              </a:rPr>
              <a:t>( ), </a:t>
            </a:r>
            <a:r>
              <a:rPr lang="en-US" sz="1600" b="1" dirty="0" err="1">
                <a:solidFill>
                  <a:schemeClr val="accent2"/>
                </a:solidFill>
              </a:rPr>
              <a:t>valueOf</a:t>
            </a:r>
            <a:r>
              <a:rPr lang="en-US" sz="1600" b="1" dirty="0">
                <a:solidFill>
                  <a:schemeClr val="accent2"/>
                </a:solidFill>
              </a:rPr>
              <a:t>( )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D1788-AE62-6A4A-B52C-1A763E780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0376" y="3125810"/>
            <a:ext cx="3312079" cy="12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23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B353-C23C-744B-B39E-2890C8FD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E27BF28C-A401-BE43-8A2F-462A4D6A6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953" y="1038386"/>
            <a:ext cx="8252847" cy="347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JavaScript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dirty="0" err="1"/>
              <a:t>angka</a:t>
            </a:r>
            <a:r>
              <a:rPr lang="en-US" sz="1600" dirty="0"/>
              <a:t>. Angka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ditulis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desimal</a:t>
            </a:r>
            <a:r>
              <a:rPr lang="en-US" sz="1600" dirty="0"/>
              <a:t>.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bahasa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r>
              <a:rPr lang="en-US" sz="1600" dirty="0"/>
              <a:t> </a:t>
            </a:r>
            <a:r>
              <a:rPr lang="en-US" sz="1600" dirty="0" err="1"/>
              <a:t>lainnya</a:t>
            </a:r>
            <a:r>
              <a:rPr lang="en-US" sz="1600" dirty="0"/>
              <a:t>, JavaScript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mendefinisikan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</a:t>
            </a:r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dirty="0" err="1"/>
              <a:t>angka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integers, short, long, floating-point.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All numbers are stored as 64-bit floating-point numbers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There are also some pre-defined number constants including</a:t>
            </a:r>
          </a:p>
          <a:p>
            <a:pPr marL="263525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b="1" dirty="0" err="1">
                <a:solidFill>
                  <a:schemeClr val="accent2"/>
                </a:solidFill>
              </a:rPr>
              <a:t>Math.PI</a:t>
            </a:r>
            <a:r>
              <a:rPr lang="en-US" sz="1600" b="1" dirty="0">
                <a:solidFill>
                  <a:schemeClr val="accent2"/>
                </a:solidFill>
              </a:rPr>
              <a:t>  </a:t>
            </a:r>
            <a:r>
              <a:rPr lang="en-US" sz="1600" dirty="0">
                <a:solidFill>
                  <a:schemeClr val="bg1"/>
                </a:solidFill>
              </a:rPr>
              <a:t>(case sensitive)    3.14159265358979323846</a:t>
            </a:r>
          </a:p>
          <a:p>
            <a:pPr marL="263525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b="1" dirty="0" err="1">
                <a:solidFill>
                  <a:schemeClr val="accent2"/>
                </a:solidFill>
              </a:rPr>
              <a:t>NaN</a:t>
            </a:r>
            <a:r>
              <a:rPr lang="en-US" sz="1600" b="1" dirty="0">
                <a:solidFill>
                  <a:schemeClr val="accent2"/>
                </a:solidFill>
              </a:rPr>
              <a:t>   </a:t>
            </a:r>
            <a:r>
              <a:rPr lang="en-US" sz="1600" dirty="0">
                <a:solidFill>
                  <a:schemeClr val="accent2"/>
                </a:solidFill>
              </a:rPr>
              <a:t>   </a:t>
            </a:r>
            <a:r>
              <a:rPr lang="en-US" sz="1600" dirty="0"/>
              <a:t>(case sensitive)    ‘not a number’</a:t>
            </a:r>
          </a:p>
          <a:p>
            <a:pPr marL="263525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Infinity</a:t>
            </a:r>
            <a:r>
              <a:rPr lang="en-US" sz="1600" dirty="0"/>
              <a:t> (case sensitive)    ‘infinity’ 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787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FCDB-8525-CD4F-83F6-7DC059C3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</a:t>
            </a:r>
            <a:r>
              <a:rPr lang="en-US" dirty="0"/>
              <a:t> and INFINITY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D141609F-A0C5-F840-B9F3-995D336A0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953" y="1038386"/>
            <a:ext cx="8252847" cy="347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>
                <a:solidFill>
                  <a:schemeClr val="tx1"/>
                </a:solidFill>
              </a:rPr>
              <a:t>NaN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adalah</a:t>
            </a:r>
            <a:r>
              <a:rPr lang="en-US" sz="1600" dirty="0">
                <a:solidFill>
                  <a:schemeClr val="tx1"/>
                </a:solidFill>
              </a:rPr>
              <a:t> kata </a:t>
            </a:r>
            <a:r>
              <a:rPr lang="en-US" sz="1600" dirty="0" err="1">
                <a:solidFill>
                  <a:schemeClr val="tx1"/>
                </a:solidFill>
              </a:rPr>
              <a:t>khusus</a:t>
            </a:r>
            <a:r>
              <a:rPr lang="en-US" sz="1600" dirty="0">
                <a:solidFill>
                  <a:schemeClr val="tx1"/>
                </a:solidFill>
              </a:rPr>
              <a:t> JavaScript yang </a:t>
            </a:r>
            <a:r>
              <a:rPr lang="en-US" sz="1600" dirty="0" err="1">
                <a:solidFill>
                  <a:schemeClr val="tx1"/>
                </a:solidFill>
              </a:rPr>
              <a:t>menunjukkan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bahwa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bilangan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bukanlah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bilangan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resmi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>
                <a:solidFill>
                  <a:schemeClr val="tx1"/>
                </a:solidFill>
              </a:rPr>
              <a:t>Mencoba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melakukan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aritmatika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dengan</a:t>
            </a:r>
            <a:r>
              <a:rPr lang="en-US" sz="1600" dirty="0">
                <a:solidFill>
                  <a:schemeClr val="tx1"/>
                </a:solidFill>
              </a:rPr>
              <a:t> string non-</a:t>
            </a:r>
            <a:r>
              <a:rPr lang="en-US" sz="1600" dirty="0" err="1">
                <a:solidFill>
                  <a:schemeClr val="tx1"/>
                </a:solidFill>
              </a:rPr>
              <a:t>numerik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menghasilkan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NaN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Bukan</a:t>
            </a:r>
            <a:r>
              <a:rPr lang="en-US" sz="1600" dirty="0">
                <a:solidFill>
                  <a:schemeClr val="tx1"/>
                </a:solidFill>
              </a:rPr>
              <a:t> Angka). Jika Anda </a:t>
            </a:r>
            <a:r>
              <a:rPr lang="en-US" sz="1600" dirty="0" err="1">
                <a:solidFill>
                  <a:schemeClr val="tx1"/>
                </a:solidFill>
              </a:rPr>
              <a:t>menggunakan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dalam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operasi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matematika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hasilnya</a:t>
            </a:r>
            <a:r>
              <a:rPr lang="en-US" sz="1600" dirty="0">
                <a:solidFill>
                  <a:schemeClr val="tx1"/>
                </a:solidFill>
              </a:rPr>
              <a:t> juga </a:t>
            </a:r>
            <a:r>
              <a:rPr lang="en-US" sz="1600" dirty="0" err="1">
                <a:solidFill>
                  <a:schemeClr val="tx1"/>
                </a:solidFill>
              </a:rPr>
              <a:t>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menjadi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Infinity (or –Infinity) </a:t>
            </a:r>
            <a:r>
              <a:rPr lang="en-US" sz="1600" dirty="0" err="1">
                <a:solidFill>
                  <a:schemeClr val="tx1"/>
                </a:solidFill>
              </a:rPr>
              <a:t>adalah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nilai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dikembalikan</a:t>
            </a:r>
            <a:r>
              <a:rPr lang="en-US" sz="1600" dirty="0">
                <a:solidFill>
                  <a:schemeClr val="tx1"/>
                </a:solidFill>
              </a:rPr>
              <a:t> JavaScript </a:t>
            </a:r>
            <a:r>
              <a:rPr lang="en-US" sz="1600" dirty="0" err="1">
                <a:solidFill>
                  <a:schemeClr val="tx1"/>
                </a:solidFill>
              </a:rPr>
              <a:t>jika</a:t>
            </a:r>
            <a:r>
              <a:rPr lang="en-US" sz="1600" dirty="0">
                <a:solidFill>
                  <a:schemeClr val="tx1"/>
                </a:solidFill>
              </a:rPr>
              <a:t> Anda </a:t>
            </a:r>
            <a:r>
              <a:rPr lang="en-US" sz="1600" dirty="0" err="1">
                <a:solidFill>
                  <a:schemeClr val="tx1"/>
                </a:solidFill>
              </a:rPr>
              <a:t>menghitung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angka</a:t>
            </a:r>
            <a:r>
              <a:rPr lang="en-US" sz="1600" dirty="0">
                <a:solidFill>
                  <a:schemeClr val="tx1"/>
                </a:solidFill>
              </a:rPr>
              <a:t> di </a:t>
            </a:r>
            <a:r>
              <a:rPr lang="en-US" sz="1600" dirty="0" err="1">
                <a:solidFill>
                  <a:schemeClr val="tx1"/>
                </a:solidFill>
              </a:rPr>
              <a:t>luar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kemungkinan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terbesar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Pembagian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dengan</a:t>
            </a:r>
            <a:r>
              <a:rPr lang="en-US" sz="1600" dirty="0">
                <a:solidFill>
                  <a:schemeClr val="tx1"/>
                </a:solidFill>
              </a:rPr>
              <a:t> 0 (</a:t>
            </a:r>
            <a:r>
              <a:rPr lang="en-US" sz="1600" dirty="0" err="1">
                <a:solidFill>
                  <a:schemeClr val="tx1"/>
                </a:solidFill>
              </a:rPr>
              <a:t>nol</a:t>
            </a:r>
            <a:r>
              <a:rPr lang="en-US" sz="1600" dirty="0">
                <a:solidFill>
                  <a:schemeClr val="tx1"/>
                </a:solidFill>
              </a:rPr>
              <a:t>) juga </a:t>
            </a:r>
            <a:r>
              <a:rPr lang="en-US" sz="1600" dirty="0" err="1">
                <a:solidFill>
                  <a:schemeClr val="tx1"/>
                </a:solidFill>
              </a:rPr>
              <a:t>menghasilkan</a:t>
            </a:r>
            <a:r>
              <a:rPr lang="en-US" sz="1600" dirty="0">
                <a:solidFill>
                  <a:schemeClr val="tx1"/>
                </a:solidFill>
              </a:rPr>
              <a:t> Infinity.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>
                <a:solidFill>
                  <a:schemeClr val="tx1"/>
                </a:solidFill>
              </a:rPr>
              <a:t>isNaN</a:t>
            </a:r>
            <a:r>
              <a:rPr lang="en-US" sz="1600" dirty="0">
                <a:solidFill>
                  <a:schemeClr val="tx1"/>
                </a:solidFill>
              </a:rPr>
              <a:t>(value) returns TRUE if value is </a:t>
            </a:r>
            <a:r>
              <a:rPr lang="en-US" sz="1600" dirty="0" err="1">
                <a:solidFill>
                  <a:schemeClr val="tx1"/>
                </a:solidFill>
              </a:rPr>
              <a:t>NaN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>
                <a:solidFill>
                  <a:schemeClr val="tx1"/>
                </a:solidFill>
              </a:rPr>
              <a:t>isFinite</a:t>
            </a:r>
            <a:r>
              <a:rPr lang="en-US" sz="1600" dirty="0">
                <a:solidFill>
                  <a:schemeClr val="tx1"/>
                </a:solidFill>
              </a:rPr>
              <a:t>(value) returns TRUE if value is neither </a:t>
            </a:r>
            <a:r>
              <a:rPr lang="en-US" sz="1600" dirty="0" err="1">
                <a:solidFill>
                  <a:schemeClr val="tx1"/>
                </a:solidFill>
              </a:rPr>
              <a:t>NaN</a:t>
            </a:r>
            <a:r>
              <a:rPr lang="en-US" sz="1600" dirty="0">
                <a:solidFill>
                  <a:schemeClr val="tx1"/>
                </a:solidFill>
              </a:rPr>
              <a:t> nor Infinity/-Infinity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46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03CD-815A-E242-9D07-4C7457AB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4B872C9A-11FD-6E4B-BB04-D4125FB707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953" y="1038386"/>
            <a:ext cx="8252847" cy="347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Arithmetic operators supported by JavaScript include</a:t>
            </a:r>
          </a:p>
          <a:p>
            <a:pPr marL="263525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+, -, *</a:t>
            </a:r>
            <a:r>
              <a:rPr lang="en-US" sz="1600" b="1" dirty="0"/>
              <a:t> </a:t>
            </a:r>
            <a:r>
              <a:rPr lang="en-US" sz="1600" dirty="0"/>
              <a:t>Addition, Subtraction,  Multiplication</a:t>
            </a:r>
          </a:p>
          <a:p>
            <a:pPr marL="263525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/   </a:t>
            </a:r>
            <a:r>
              <a:rPr lang="en-US" sz="1600" b="1" dirty="0"/>
              <a:t> </a:t>
            </a:r>
            <a:r>
              <a:rPr lang="en-US" sz="1600" dirty="0"/>
              <a:t>  Division</a:t>
            </a:r>
          </a:p>
          <a:p>
            <a:pPr marL="263525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**  </a:t>
            </a:r>
            <a:r>
              <a:rPr lang="en-US" sz="1600" dirty="0"/>
              <a:t>   Exponentiation</a:t>
            </a:r>
          </a:p>
          <a:p>
            <a:pPr marL="263525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++ 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   Increment   (+1)</a:t>
            </a:r>
          </a:p>
          <a:p>
            <a:pPr marL="263525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r>
              <a:rPr lang="en-US" sz="1600" b="1" dirty="0">
                <a:solidFill>
                  <a:schemeClr val="accent2"/>
                </a:solidFill>
              </a:rPr>
              <a:t>--  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  Decrement  (−1)</a:t>
            </a:r>
          </a:p>
          <a:p>
            <a:pPr marL="549275" indent="-285750">
              <a:lnSpc>
                <a:spcPct val="100000"/>
              </a:lnSpc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Properties: </a:t>
            </a:r>
            <a:r>
              <a:rPr lang="en-US" sz="1600" b="1" dirty="0">
                <a:solidFill>
                  <a:schemeClr val="accent2"/>
                </a:solidFill>
              </a:rPr>
              <a:t>constructor, MAX_VALUE, MIN_VALUE, NEGATIVE_INFINITY, </a:t>
            </a:r>
            <a:r>
              <a:rPr lang="en-US" sz="1600" b="1" dirty="0" err="1">
                <a:solidFill>
                  <a:schemeClr val="accent2"/>
                </a:solidFill>
              </a:rPr>
              <a:t>NaN</a:t>
            </a:r>
            <a:r>
              <a:rPr lang="en-US" sz="1600" b="1" dirty="0">
                <a:solidFill>
                  <a:schemeClr val="accent2"/>
                </a:solidFill>
              </a:rPr>
              <a:t>, POSITIVE_INFINITY, prototype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bg2"/>
                </a:solidFill>
              </a:rPr>
              <a:t>Methods: </a:t>
            </a:r>
            <a:r>
              <a:rPr lang="en-US" sz="1600" b="1" dirty="0" err="1">
                <a:solidFill>
                  <a:schemeClr val="accent2"/>
                </a:solidFill>
              </a:rPr>
              <a:t>isFinite</a:t>
            </a:r>
            <a:r>
              <a:rPr lang="en-US" sz="1600" b="1" dirty="0">
                <a:solidFill>
                  <a:schemeClr val="accent2"/>
                </a:solidFill>
              </a:rPr>
              <a:t>(), </a:t>
            </a:r>
            <a:r>
              <a:rPr lang="en-US" sz="1600" b="1" dirty="0" err="1">
                <a:solidFill>
                  <a:schemeClr val="accent2"/>
                </a:solidFill>
              </a:rPr>
              <a:t>isInteger</a:t>
            </a:r>
            <a:r>
              <a:rPr lang="en-US" sz="1600" b="1" dirty="0">
                <a:solidFill>
                  <a:schemeClr val="accent2"/>
                </a:solidFill>
              </a:rPr>
              <a:t>(), </a:t>
            </a:r>
            <a:r>
              <a:rPr lang="en-US" sz="1600" b="1" dirty="0" err="1">
                <a:solidFill>
                  <a:schemeClr val="accent2"/>
                </a:solidFill>
              </a:rPr>
              <a:t>isNaN</a:t>
            </a:r>
            <a:r>
              <a:rPr lang="en-US" sz="1600" b="1" dirty="0">
                <a:solidFill>
                  <a:schemeClr val="accent2"/>
                </a:solidFill>
              </a:rPr>
              <a:t>(), </a:t>
            </a:r>
            <a:r>
              <a:rPr lang="en-US" sz="1600" b="1" dirty="0" err="1">
                <a:solidFill>
                  <a:schemeClr val="accent2"/>
                </a:solidFill>
              </a:rPr>
              <a:t>isSafeInteger</a:t>
            </a:r>
            <a:r>
              <a:rPr lang="en-US" sz="1600" b="1" dirty="0">
                <a:solidFill>
                  <a:schemeClr val="accent2"/>
                </a:solidFill>
              </a:rPr>
              <a:t>(), </a:t>
            </a:r>
            <a:r>
              <a:rPr lang="en-US" sz="1600" b="1" dirty="0" err="1">
                <a:solidFill>
                  <a:schemeClr val="accent2"/>
                </a:solidFill>
              </a:rPr>
              <a:t>toExponential</a:t>
            </a:r>
            <a:r>
              <a:rPr lang="en-US" sz="1600" b="1" dirty="0">
                <a:solidFill>
                  <a:schemeClr val="accent2"/>
                </a:solidFill>
              </a:rPr>
              <a:t>(x), </a:t>
            </a:r>
            <a:r>
              <a:rPr lang="en-US" sz="1600" b="1" dirty="0" err="1">
                <a:solidFill>
                  <a:schemeClr val="accent2"/>
                </a:solidFill>
              </a:rPr>
              <a:t>toFixed</a:t>
            </a:r>
            <a:r>
              <a:rPr lang="en-US" sz="1600" b="1" dirty="0">
                <a:solidFill>
                  <a:schemeClr val="accent2"/>
                </a:solidFill>
              </a:rPr>
              <a:t>(x), </a:t>
            </a:r>
            <a:r>
              <a:rPr lang="en-US" sz="1600" b="1" dirty="0" err="1">
                <a:solidFill>
                  <a:schemeClr val="accent2"/>
                </a:solidFill>
              </a:rPr>
              <a:t>toLocaleString</a:t>
            </a:r>
            <a:r>
              <a:rPr lang="en-US" sz="1600" b="1" dirty="0">
                <a:solidFill>
                  <a:schemeClr val="accent2"/>
                </a:solidFill>
              </a:rPr>
              <a:t>(), </a:t>
            </a:r>
            <a:r>
              <a:rPr lang="en-US" sz="1600" b="1" dirty="0" err="1">
                <a:solidFill>
                  <a:schemeClr val="accent2"/>
                </a:solidFill>
              </a:rPr>
              <a:t>toPrecision</a:t>
            </a:r>
            <a:r>
              <a:rPr lang="en-US" sz="1600" b="1" dirty="0">
                <a:solidFill>
                  <a:schemeClr val="accent2"/>
                </a:solidFill>
              </a:rPr>
              <a:t>(x), </a:t>
            </a:r>
            <a:r>
              <a:rPr lang="en-US" sz="1600" b="1" dirty="0" err="1">
                <a:solidFill>
                  <a:schemeClr val="accent2"/>
                </a:solidFill>
              </a:rPr>
              <a:t>toString</a:t>
            </a:r>
            <a:r>
              <a:rPr lang="en-US" sz="1600" b="1" dirty="0">
                <a:solidFill>
                  <a:schemeClr val="accent2"/>
                </a:solidFill>
              </a:rPr>
              <a:t>(), </a:t>
            </a:r>
            <a:r>
              <a:rPr lang="en-US" sz="1600" b="1" dirty="0" err="1">
                <a:solidFill>
                  <a:schemeClr val="accent2"/>
                </a:solidFill>
              </a:rPr>
              <a:t>valueOf</a:t>
            </a:r>
            <a:r>
              <a:rPr lang="en-US" sz="1600" b="1" dirty="0">
                <a:solidFill>
                  <a:schemeClr val="accent2"/>
                </a:solidFill>
              </a:rPr>
              <a:t>()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992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4AE7-0671-184B-A292-F8FA9C8C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OBJECTS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E757772C-EB0F-F54E-8EDC-AD5BD92AF1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953" y="1038386"/>
            <a:ext cx="8252847" cy="347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The </a:t>
            </a:r>
            <a:r>
              <a:rPr lang="en-US" sz="1600" b="1" dirty="0">
                <a:solidFill>
                  <a:schemeClr val="accent2"/>
                </a:solidFill>
              </a:rPr>
              <a:t>Math object </a:t>
            </a:r>
            <a:r>
              <a:rPr lang="en-US" sz="1600" dirty="0"/>
              <a:t>provides a wide range of additional mathematical functions to perform mathematical tasks on numbers.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549275" indent="-285750">
              <a:buClr>
                <a:schemeClr val="accent2"/>
              </a:buClr>
              <a:buSzPts val="1100"/>
            </a:pPr>
            <a:r>
              <a:rPr lang="en-US" sz="1600" b="1" dirty="0" err="1">
                <a:solidFill>
                  <a:schemeClr val="accent2"/>
                </a:solidFill>
              </a:rPr>
              <a:t>Math.abs</a:t>
            </a:r>
            <a:r>
              <a:rPr lang="en-US" sz="1600" b="1" dirty="0">
                <a:solidFill>
                  <a:schemeClr val="accent2"/>
                </a:solidFill>
              </a:rPr>
              <a:t>(number)</a:t>
            </a:r>
            <a:r>
              <a:rPr lang="en-US" sz="1600" b="1" dirty="0"/>
              <a:t>  </a:t>
            </a:r>
            <a:r>
              <a:rPr lang="en-US" sz="1600" dirty="0"/>
              <a:t>absolute value 		</a:t>
            </a:r>
          </a:p>
          <a:p>
            <a:pPr marL="549275" indent="-285750">
              <a:buClr>
                <a:schemeClr val="accent2"/>
              </a:buClr>
              <a:buSzPts val="1100"/>
            </a:pPr>
            <a:r>
              <a:rPr lang="en-US" sz="1600" b="1" dirty="0" err="1">
                <a:solidFill>
                  <a:schemeClr val="accent2"/>
                </a:solidFill>
              </a:rPr>
              <a:t>Math.ceil</a:t>
            </a:r>
            <a:r>
              <a:rPr lang="en-US" sz="1600" b="1" dirty="0">
                <a:solidFill>
                  <a:schemeClr val="accent2"/>
                </a:solidFill>
              </a:rPr>
              <a:t>(number) </a:t>
            </a:r>
            <a:r>
              <a:rPr lang="en-US" sz="1600" dirty="0"/>
              <a:t>round fractions up </a:t>
            </a:r>
          </a:p>
          <a:p>
            <a:pPr marL="549275" indent="-285750">
              <a:buClr>
                <a:schemeClr val="accent2"/>
              </a:buClr>
              <a:buSzPts val="1100"/>
            </a:pPr>
            <a:r>
              <a:rPr lang="en-US" sz="1600" b="1" dirty="0" err="1">
                <a:solidFill>
                  <a:schemeClr val="accent2"/>
                </a:solidFill>
              </a:rPr>
              <a:t>Math.floor</a:t>
            </a:r>
            <a:r>
              <a:rPr lang="en-US" sz="1600" b="1" dirty="0">
                <a:solidFill>
                  <a:schemeClr val="accent2"/>
                </a:solidFill>
              </a:rPr>
              <a:t>(number)</a:t>
            </a:r>
            <a:r>
              <a:rPr lang="en-US" sz="1600" b="1" dirty="0"/>
              <a:t> </a:t>
            </a:r>
            <a:r>
              <a:rPr lang="en-US" sz="1600" dirty="0"/>
              <a:t>round fractions down 	</a:t>
            </a:r>
          </a:p>
          <a:p>
            <a:pPr marL="549275" indent="-285750">
              <a:buClr>
                <a:schemeClr val="accent2"/>
              </a:buClr>
              <a:buSzPts val="1100"/>
            </a:pPr>
            <a:r>
              <a:rPr lang="en-US" sz="1600" b="1" dirty="0" err="1">
                <a:solidFill>
                  <a:schemeClr val="accent2"/>
                </a:solidFill>
              </a:rPr>
              <a:t>Math.round</a:t>
            </a:r>
            <a:r>
              <a:rPr lang="en-US" sz="1600" b="1" dirty="0">
                <a:solidFill>
                  <a:schemeClr val="accent2"/>
                </a:solidFill>
              </a:rPr>
              <a:t>(number)</a:t>
            </a:r>
            <a:r>
              <a:rPr lang="en-US" sz="1600" b="1" dirty="0"/>
              <a:t> </a:t>
            </a:r>
            <a:r>
              <a:rPr lang="en-US" sz="1600" dirty="0"/>
              <a:t>round fractions </a:t>
            </a:r>
          </a:p>
          <a:p>
            <a:pPr marL="549275" indent="-285750">
              <a:buClr>
                <a:schemeClr val="accent2"/>
              </a:buClr>
              <a:buSzPts val="1100"/>
            </a:pPr>
            <a:r>
              <a:rPr lang="en-US" sz="1600" b="1" dirty="0">
                <a:solidFill>
                  <a:schemeClr val="accent2"/>
                </a:solidFill>
              </a:rPr>
              <a:t>Math.log(number)  </a:t>
            </a:r>
            <a:r>
              <a:rPr lang="en-US" sz="1600" dirty="0"/>
              <a:t>natural logarithm		</a:t>
            </a:r>
          </a:p>
          <a:p>
            <a:pPr marL="549275" indent="-285750">
              <a:buClr>
                <a:schemeClr val="accent2"/>
              </a:buClr>
              <a:buSzPts val="1100"/>
            </a:pPr>
            <a:r>
              <a:rPr lang="en-US" sz="1600" b="1" dirty="0" err="1">
                <a:solidFill>
                  <a:schemeClr val="accent2"/>
                </a:solidFill>
              </a:rPr>
              <a:t>Math.sqrt</a:t>
            </a:r>
            <a:r>
              <a:rPr lang="en-US" sz="1600" b="1" dirty="0">
                <a:solidFill>
                  <a:schemeClr val="accent2"/>
                </a:solidFill>
              </a:rPr>
              <a:t>(number)</a:t>
            </a:r>
            <a:r>
              <a:rPr lang="en-US" sz="1600" b="1" dirty="0"/>
              <a:t> </a:t>
            </a:r>
            <a:r>
              <a:rPr lang="en-US" sz="1600" dirty="0"/>
              <a:t>square root 	</a:t>
            </a:r>
          </a:p>
          <a:p>
            <a:pPr marL="549275" indent="-285750">
              <a:buClr>
                <a:schemeClr val="accent2"/>
              </a:buClr>
              <a:buSzPts val="1100"/>
            </a:pPr>
            <a:r>
              <a:rPr lang="en-US" sz="1600" b="1" dirty="0" err="1">
                <a:solidFill>
                  <a:schemeClr val="accent2"/>
                </a:solidFill>
              </a:rPr>
              <a:t>Math.random</a:t>
            </a:r>
            <a:r>
              <a:rPr lang="en-US" sz="1600" b="1" dirty="0">
                <a:solidFill>
                  <a:schemeClr val="accent2"/>
                </a:solidFill>
              </a:rPr>
              <a:t>()   </a:t>
            </a:r>
            <a:r>
              <a:rPr lang="en-US" sz="1600" b="1" dirty="0"/>
              <a:t>  </a:t>
            </a:r>
            <a:r>
              <a:rPr lang="en-US" sz="1600" dirty="0"/>
              <a:t>random number between 0 and 1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143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119B-0182-8545-AC0E-C7E5BAFC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ROUNDING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48F30C99-5A00-7D4E-8842-AE43E2FE4F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1444" y="1239864"/>
            <a:ext cx="8175356" cy="3273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Rounding is an arithmetic operation commonly included in programming languages, but with different implementations: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A2525-DB7E-E24B-B5DA-04CBA7802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512" y="2047612"/>
            <a:ext cx="7226975" cy="199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3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2590200" y="3227277"/>
            <a:ext cx="396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SCRIPTING (1)</a:t>
            </a:r>
            <a:br>
              <a:rPr lang="en" dirty="0"/>
            </a:br>
            <a:r>
              <a:rPr lang="en" sz="3600" dirty="0"/>
              <a:t>Javascript;</a:t>
            </a:r>
            <a:endParaRPr dirty="0"/>
          </a:p>
        </p:txBody>
      </p:sp>
      <p:sp>
        <p:nvSpPr>
          <p:cNvPr id="501" name="Google Shape;501;p49"/>
          <p:cNvSpPr txBox="1">
            <a:spLocks noGrp="1"/>
          </p:cNvSpPr>
          <p:nvPr>
            <p:ph type="title" idx="2"/>
          </p:nvPr>
        </p:nvSpPr>
        <p:spPr>
          <a:xfrm>
            <a:off x="3365850" y="1121975"/>
            <a:ext cx="2412300" cy="13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410C-9E5E-5D40-85DD-958651D0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1C559EB7-3B22-AB48-AF2E-427FA59DA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953" y="1038386"/>
            <a:ext cx="8252847" cy="347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In JavaScript a string literal is a sequence of characters surrounded by </a:t>
            </a:r>
            <a:r>
              <a:rPr lang="en-US" sz="1600" b="1" dirty="0">
                <a:solidFill>
                  <a:schemeClr val="accent2"/>
                </a:solidFill>
              </a:rPr>
              <a:t>single-quotes</a:t>
            </a:r>
            <a:r>
              <a:rPr lang="en-US" sz="1600" dirty="0"/>
              <a:t> or </a:t>
            </a:r>
            <a:r>
              <a:rPr lang="en-US" sz="1600" b="1" dirty="0">
                <a:solidFill>
                  <a:schemeClr val="accent2"/>
                </a:solidFill>
              </a:rPr>
              <a:t>double-quotes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The escape character \ can be used to include single quotes in single-quoted strings and double quotes in double-quoted strings: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The escape character \ also must be used to include \ in a string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Additional escape characters are available, but do not make much sense in the context of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C66B-6674-AA40-AF99-82FBA0E3D3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2369" y="1627807"/>
            <a:ext cx="6248400" cy="40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CC24C-F895-BA49-B027-D4164A8C41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2369" y="2614211"/>
            <a:ext cx="6286500" cy="438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3D8FF-CF2C-0546-9E82-881A2AA3DD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7867" y="3365055"/>
            <a:ext cx="6238875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E5ACC-3E06-4048-A084-1A789B84C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19" y="4323386"/>
            <a:ext cx="53149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B240-7A26-F741-9C48-6C01C000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AD27B883-3100-B845-94F1-F1D178B4D4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953" y="1038386"/>
            <a:ext cx="8252847" cy="347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JavaScript uses + for string concatenation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String properties: </a:t>
            </a:r>
            <a:r>
              <a:rPr lang="en-US" sz="1600" b="1" dirty="0">
                <a:solidFill>
                  <a:schemeClr val="accent2"/>
                </a:solidFill>
              </a:rPr>
              <a:t>constructor, length, prototype</a:t>
            </a:r>
            <a:endParaRPr lang="en-US" sz="1600" b="1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String Methods: </a:t>
            </a:r>
            <a:r>
              <a:rPr lang="en-US" sz="1600" b="1" dirty="0" err="1">
                <a:solidFill>
                  <a:schemeClr val="accent2"/>
                </a:solidFill>
              </a:rPr>
              <a:t>str.indexOf</a:t>
            </a:r>
            <a:r>
              <a:rPr lang="en-US" sz="1600" b="1" dirty="0">
                <a:solidFill>
                  <a:schemeClr val="accent2"/>
                </a:solidFill>
              </a:rPr>
              <a:t>( ), </a:t>
            </a:r>
            <a:r>
              <a:rPr lang="en-US" sz="1600" b="1" dirty="0" err="1">
                <a:solidFill>
                  <a:schemeClr val="accent2"/>
                </a:solidFill>
              </a:rPr>
              <a:t>str.search</a:t>
            </a:r>
            <a:r>
              <a:rPr lang="en-US" sz="1600" b="1" dirty="0">
                <a:solidFill>
                  <a:schemeClr val="accent2"/>
                </a:solidFill>
              </a:rPr>
              <a:t>( ), </a:t>
            </a:r>
            <a:r>
              <a:rPr lang="en-US" sz="1600" b="1" dirty="0" err="1">
                <a:solidFill>
                  <a:schemeClr val="accent2"/>
                </a:solidFill>
              </a:rPr>
              <a:t>string.slice</a:t>
            </a:r>
            <a:r>
              <a:rPr lang="en-US" sz="1600" b="1" dirty="0">
                <a:solidFill>
                  <a:schemeClr val="accent2"/>
                </a:solidFill>
              </a:rPr>
              <a:t>( ), </a:t>
            </a:r>
            <a:r>
              <a:rPr lang="en-US" sz="1600" b="1" dirty="0" err="1">
                <a:solidFill>
                  <a:schemeClr val="accent2"/>
                </a:solidFill>
              </a:rPr>
              <a:t>string.substr</a:t>
            </a:r>
            <a:r>
              <a:rPr lang="en-US" sz="1600" b="1" dirty="0">
                <a:solidFill>
                  <a:schemeClr val="accent2"/>
                </a:solidFill>
              </a:rPr>
              <a:t>( ), </a:t>
            </a:r>
            <a:r>
              <a:rPr lang="en-US" sz="1600" b="1" dirty="0" err="1">
                <a:solidFill>
                  <a:schemeClr val="accent2"/>
                </a:solidFill>
              </a:rPr>
              <a:t>string.match</a:t>
            </a:r>
            <a:r>
              <a:rPr lang="en-US" sz="1600" b="1" dirty="0">
                <a:solidFill>
                  <a:schemeClr val="accent2"/>
                </a:solidFill>
              </a:rPr>
              <a:t>( ), </a:t>
            </a:r>
            <a:r>
              <a:rPr lang="en-US" sz="1600" b="1" dirty="0" err="1">
                <a:solidFill>
                  <a:schemeClr val="accent2"/>
                </a:solidFill>
              </a:rPr>
              <a:t>string.replace</a:t>
            </a:r>
            <a:r>
              <a:rPr lang="en-US" sz="1600" b="1" dirty="0">
                <a:solidFill>
                  <a:schemeClr val="accent2"/>
                </a:solidFill>
              </a:rPr>
              <a:t>( ), string. </a:t>
            </a:r>
            <a:r>
              <a:rPr lang="en-US" sz="1600" b="1" dirty="0" err="1">
                <a:solidFill>
                  <a:schemeClr val="accent2"/>
                </a:solidFill>
              </a:rPr>
              <a:t>toUpperCase</a:t>
            </a:r>
            <a:r>
              <a:rPr lang="en-US" sz="1600" b="1" dirty="0">
                <a:solidFill>
                  <a:schemeClr val="accent2"/>
                </a:solidFill>
              </a:rPr>
              <a:t>( ), string. </a:t>
            </a:r>
            <a:r>
              <a:rPr lang="en-US" sz="1600" b="1" dirty="0" err="1">
                <a:solidFill>
                  <a:schemeClr val="accent2"/>
                </a:solidFill>
              </a:rPr>
              <a:t>toLowerCase</a:t>
            </a:r>
            <a:r>
              <a:rPr lang="en-US" sz="1600" b="1" dirty="0">
                <a:solidFill>
                  <a:schemeClr val="accent2"/>
                </a:solidFill>
              </a:rPr>
              <a:t>( ), </a:t>
            </a:r>
            <a:r>
              <a:rPr lang="en-US" sz="1600" b="1" dirty="0" err="1">
                <a:solidFill>
                  <a:schemeClr val="accent2"/>
                </a:solidFill>
              </a:rPr>
              <a:t>string.concat</a:t>
            </a:r>
            <a:r>
              <a:rPr lang="en-US" sz="1600" b="1" dirty="0">
                <a:solidFill>
                  <a:schemeClr val="accent2"/>
                </a:solidFill>
              </a:rPr>
              <a:t>( ), </a:t>
            </a:r>
            <a:r>
              <a:rPr lang="en-US" sz="1600" b="1" dirty="0" err="1">
                <a:solidFill>
                  <a:schemeClr val="accent2"/>
                </a:solidFill>
              </a:rPr>
              <a:t>string.trim</a:t>
            </a:r>
            <a:r>
              <a:rPr lang="en-US" sz="1600" b="1" dirty="0">
                <a:solidFill>
                  <a:schemeClr val="accent2"/>
                </a:solidFill>
              </a:rPr>
              <a:t>( )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b="1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F46CE-5DD6-FF40-84AF-7F4B29E099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055" y="1438275"/>
            <a:ext cx="62960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8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525E-ED05-6340-B916-74F51B1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AND NULL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B8FF5B1D-13B0-D840-8F75-E7FE1D39F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3953" y="1038386"/>
            <a:ext cx="8252847" cy="347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/>
              <a:t>Dalam</a:t>
            </a:r>
            <a:r>
              <a:rPr lang="en-US" sz="1600" dirty="0"/>
              <a:t> JavaScript, 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,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2"/>
                </a:solidFill>
              </a:rPr>
              <a:t>undefined</a:t>
            </a:r>
            <a:r>
              <a:rPr lang="en-US" sz="1600" dirty="0"/>
              <a:t>. </a:t>
            </a:r>
            <a:r>
              <a:rPr lang="en-US" sz="1600" dirty="0" err="1"/>
              <a:t>Jenisnya</a:t>
            </a:r>
            <a:r>
              <a:rPr lang="en-US" sz="1600" dirty="0"/>
              <a:t> juga </a:t>
            </a:r>
            <a:r>
              <a:rPr lang="en-US" sz="1600" b="1" dirty="0">
                <a:solidFill>
                  <a:schemeClr val="accent2"/>
                </a:solidFill>
              </a:rPr>
              <a:t>undefined</a:t>
            </a:r>
            <a:r>
              <a:rPr lang="en-US" sz="1600" dirty="0"/>
              <a:t>. 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pun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dikosongkan</a:t>
            </a:r>
            <a:r>
              <a:rPr lang="en-US" sz="1600" dirty="0"/>
              <a:t>,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menyetel</a:t>
            </a:r>
            <a:r>
              <a:rPr lang="en-US" sz="1600" dirty="0"/>
              <a:t> </a:t>
            </a:r>
            <a:r>
              <a:rPr lang="en-US" sz="1600" dirty="0" err="1"/>
              <a:t>nilainya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2"/>
                </a:solidFill>
              </a:rPr>
              <a:t>undefined</a:t>
            </a:r>
            <a:r>
              <a:rPr lang="en-US" sz="1600" dirty="0"/>
              <a:t>.</a:t>
            </a:r>
            <a:endParaRPr lang="en-US" sz="160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sv-SE" sz="1600" b="1" dirty="0">
                <a:solidFill>
                  <a:schemeClr val="accent2"/>
                </a:solidFill>
              </a:rPr>
              <a:t>Null</a:t>
            </a:r>
            <a:r>
              <a:rPr lang="sv-SE" sz="1600" dirty="0">
                <a:solidFill>
                  <a:schemeClr val="accent2"/>
                </a:solidFill>
              </a:rPr>
              <a:t> </a:t>
            </a:r>
            <a:r>
              <a:rPr lang="sv-SE" sz="1600" dirty="0">
                <a:solidFill>
                  <a:schemeClr val="tx1"/>
                </a:solidFill>
              </a:rPr>
              <a:t>tidak ada hubungannya dengan undefined. 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sv-S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sv-S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sv-SE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sv-SE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b="1" dirty="0">
                <a:solidFill>
                  <a:schemeClr val="accent2"/>
                </a:solidFill>
              </a:rPr>
              <a:t>Undefined</a:t>
            </a:r>
            <a:r>
              <a:rPr lang="en-US" sz="1600" dirty="0"/>
              <a:t> dan </a:t>
            </a:r>
            <a:r>
              <a:rPr lang="en-US" sz="1600" b="1" dirty="0">
                <a:solidFill>
                  <a:schemeClr val="accent2"/>
                </a:solidFill>
              </a:rPr>
              <a:t>null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yang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jenisnya</a:t>
            </a:r>
            <a:r>
              <a:rPr lang="en-US" sz="1600" dirty="0"/>
              <a:t> </a:t>
            </a:r>
            <a:r>
              <a:rPr lang="en-US" sz="1600" dirty="0" err="1"/>
              <a:t>berbeda</a:t>
            </a:r>
            <a:r>
              <a:rPr lang="en-US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396A2-EDC6-DB4F-8D5E-4C3005952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31" y="1944715"/>
            <a:ext cx="4343400" cy="35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D2E6C-C3AE-2C48-BDFB-126F580AD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568" y="2371435"/>
            <a:ext cx="4886325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9CB5-2D01-0B4B-8EAF-C704D42C1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31" y="3352331"/>
            <a:ext cx="6241882" cy="5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5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2616326" y="2256239"/>
            <a:ext cx="396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STORING VALUE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051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525E-ED05-6340-B916-74F51B1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9" name="Google Shape;412;p25">
            <a:extLst>
              <a:ext uri="{FF2B5EF4-FFF2-40B4-BE49-F238E27FC236}">
                <a16:creationId xmlns:a16="http://schemas.microsoft.com/office/drawing/2014/main" id="{D0E56C46-E27F-9843-A1A4-A1F58FF1D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0063" y="1042988"/>
            <a:ext cx="8186738" cy="3748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Variables can be declared (within an execution context) using one of the following statements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sv-SE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557213" indent="-285750"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A declaration does not specify the type of a variable. The second statement also initializes the variables. </a:t>
            </a:r>
          </a:p>
          <a:p>
            <a:pPr marL="557213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It is good practice to always declare variables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sv-SE" sz="1600" dirty="0"/>
              <a:t>Identifiers digunakan untuk memberi nama variabel. karakter pertama harus berupa huruf, atau garis bawah (_), atau tanda dolar ($). Identifiers bersifat </a:t>
            </a:r>
            <a:r>
              <a:rPr lang="sv-SE" sz="1600" b="1" dirty="0">
                <a:solidFill>
                  <a:schemeClr val="accent2"/>
                </a:solidFill>
              </a:rPr>
              <a:t>case sensitive</a:t>
            </a:r>
            <a:r>
              <a:rPr lang="sv-SE" sz="1600" dirty="0"/>
              <a:t>.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71463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032C6D-7235-E042-91DF-EEA4F91A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308" y="1637342"/>
            <a:ext cx="62293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41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5D21-A8B2-EF49-B466-5D5119B3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2096E113-50EA-5F4C-8E51-9A2A24535C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46662"/>
            <a:ext cx="8242663" cy="374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A variable can be </a:t>
            </a:r>
            <a:r>
              <a:rPr lang="en-US" sz="1600" dirty="0" err="1"/>
              <a:t>initialised</a:t>
            </a:r>
            <a:r>
              <a:rPr lang="en-US" sz="1600" dirty="0"/>
              <a:t> without an explicit declaration by assigning a value to it.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A declared but </a:t>
            </a:r>
            <a:r>
              <a:rPr lang="en-US" sz="1600" dirty="0" err="1"/>
              <a:t>uninitialised</a:t>
            </a:r>
            <a:r>
              <a:rPr lang="en-US" sz="1600" dirty="0"/>
              <a:t> variable has the default </a:t>
            </a:r>
            <a:r>
              <a:rPr lang="en-US" sz="1600" b="1" dirty="0">
                <a:solidFill>
                  <a:schemeClr val="accent2"/>
                </a:solidFill>
              </a:rPr>
              <a:t>value undefined </a:t>
            </a:r>
            <a:r>
              <a:rPr lang="en-US" sz="1600" dirty="0"/>
              <a:t>and has </a:t>
            </a:r>
            <a:r>
              <a:rPr lang="en-US" sz="1600" b="1" dirty="0">
                <a:solidFill>
                  <a:schemeClr val="accent2"/>
                </a:solidFill>
              </a:rPr>
              <a:t>type undefined</a:t>
            </a:r>
            <a:r>
              <a:rPr lang="en-US" sz="1600" dirty="0"/>
              <a:t>.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A variable that  is </a:t>
            </a:r>
            <a:r>
              <a:rPr lang="en-US" sz="1600" b="1" dirty="0">
                <a:solidFill>
                  <a:schemeClr val="accent2"/>
                </a:solidFill>
              </a:rPr>
              <a:t>neither declared nor </a:t>
            </a:r>
            <a:r>
              <a:rPr lang="en-US" sz="1600" b="1" dirty="0" err="1">
                <a:solidFill>
                  <a:schemeClr val="accent2"/>
                </a:solidFill>
              </a:rPr>
              <a:t>initialised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will result in a </a:t>
            </a:r>
            <a:r>
              <a:rPr lang="en-US" sz="1600" b="1" dirty="0">
                <a:solidFill>
                  <a:schemeClr val="accent2"/>
                </a:solidFill>
              </a:rPr>
              <a:t>reference error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and execution of the program stops.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24D94-C1D7-7C45-8278-A29A260E7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340"/>
          <a:stretch/>
        </p:blipFill>
        <p:spPr>
          <a:xfrm>
            <a:off x="805505" y="1672231"/>
            <a:ext cx="1488735" cy="7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77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7B3B-CCD4-B84A-A86B-D7970118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E7946B54-2DBA-2147-BDA2-4589F6E47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46662"/>
            <a:ext cx="8242663" cy="374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JavaScript uses the equality sign = for assignments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JavaScript supports most of the standard </a:t>
            </a:r>
            <a:r>
              <a:rPr lang="en-US" sz="1600" b="1" dirty="0">
                <a:solidFill>
                  <a:schemeClr val="accent2"/>
                </a:solidFill>
              </a:rPr>
              <a:t>binary assignment </a:t>
            </a:r>
            <a:r>
              <a:rPr lang="en-US" sz="1600" dirty="0"/>
              <a:t>operators: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11BEC-B5B3-7E4C-B984-4EFFAE8B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5527" y="1466769"/>
            <a:ext cx="7135697" cy="290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E9822-DBC5-9A49-B745-993C9F67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7" y="2422437"/>
            <a:ext cx="5392616" cy="19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57A3-2D6C-FE47-8978-57806B07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2E3476F7-E082-1B4D-903B-CC6EB0AA5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46662"/>
            <a:ext cx="8242663" cy="374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Some JavaScript dialects allow the definition of constants  using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constants  follow the same scope rules as variables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Attempts  to change the value of a constant  should result in a type error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0A255-EB47-B64A-BFCC-63456077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853" y="1470321"/>
            <a:ext cx="6097607" cy="24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6D4DC3-AFE8-A647-B6FC-EEED3F6E6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853" y="2906213"/>
            <a:ext cx="63150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4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2590200" y="2047234"/>
            <a:ext cx="396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CONVERSION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204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54A6-4449-C441-B872-195CE862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SYSTEM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4DF47BF5-D8D4-4B4A-804B-D49AABC34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804194"/>
            <a:ext cx="8242663" cy="3784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Most programming languages categorize values and operations according to type. The type of a JavaScript variable does not need to be declared.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JavaScript is a dynamically and loosely typed language</a:t>
            </a:r>
          </a:p>
          <a:p>
            <a:pPr marL="542925" indent="-285750"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500" dirty="0"/>
              <a:t>Dynamically typed programming language: type checking is performed during program execution when statements are executed / expressions are evaluated</a:t>
            </a:r>
          </a:p>
          <a:p>
            <a:pPr marL="542925" indent="-285750"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500" dirty="0"/>
              <a:t>Loosely/Weakly typed programming language: A value of one type can be treated as being of another type (or is automatically converted to the type required by an operation)</a:t>
            </a:r>
          </a:p>
          <a:p>
            <a:pPr marL="542925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The type of a variable depends on the value it currently stores.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berarti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 yang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menampung</a:t>
            </a:r>
            <a:r>
              <a:rPr lang="en-US" sz="1600" dirty="0"/>
              <a:t> </a:t>
            </a:r>
            <a:r>
              <a:rPr lang="en-US" sz="1600" dirty="0" err="1"/>
              <a:t>tipe</a:t>
            </a:r>
            <a:r>
              <a:rPr lang="en-US" sz="1600" dirty="0"/>
              <a:t> data yang </a:t>
            </a:r>
            <a:r>
              <a:rPr lang="en-US" sz="1600" dirty="0" err="1"/>
              <a:t>berbeda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DF9AA-70E3-D846-8E7F-1C1C3A6B1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3871" y="4027390"/>
            <a:ext cx="4637101" cy="9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7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808C4-7D53-4412-9A05-2E7DD013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tx1"/>
                </a:solidFill>
              </a:rPr>
              <a:t>PENGENALAN</a:t>
            </a:r>
          </a:p>
        </p:txBody>
      </p:sp>
      <p:sp>
        <p:nvSpPr>
          <p:cNvPr id="6" name="Google Shape;412;p25">
            <a:extLst>
              <a:ext uri="{FF2B5EF4-FFF2-40B4-BE49-F238E27FC236}">
                <a16:creationId xmlns:a16="http://schemas.microsoft.com/office/drawing/2014/main" id="{20E3C04B-E317-B247-A590-CE593AD854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46662"/>
            <a:ext cx="8242663" cy="374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563" indent="-182563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HTML/CSS </a:t>
            </a:r>
            <a:r>
              <a:rPr lang="en-US" sz="1600" dirty="0" err="1">
                <a:solidFill>
                  <a:schemeClr val="tx1"/>
                </a:solidFill>
              </a:rPr>
              <a:t>cukup</a:t>
            </a:r>
            <a:r>
              <a:rPr lang="en-US" sz="1600" dirty="0">
                <a:solidFill>
                  <a:schemeClr val="tx1"/>
                </a:solidFill>
              </a:rPr>
              <a:t> (sufficient) untuk </a:t>
            </a:r>
            <a:r>
              <a:rPr lang="en-US" sz="1600" dirty="0" err="1">
                <a:solidFill>
                  <a:schemeClr val="tx1"/>
                </a:solidFill>
              </a:rPr>
              <a:t>dokumen</a:t>
            </a:r>
            <a:r>
              <a:rPr lang="en-US" sz="1600" dirty="0">
                <a:solidFill>
                  <a:schemeClr val="tx1"/>
                </a:solidFill>
              </a:rPr>
              <a:t> HTML yang </a:t>
            </a:r>
            <a:r>
              <a:rPr lang="en-US" sz="1600" dirty="0" err="1">
                <a:solidFill>
                  <a:schemeClr val="tx1"/>
                </a:solidFill>
              </a:rPr>
              <a:t>bertujuan</a:t>
            </a:r>
            <a:r>
              <a:rPr lang="en-US" sz="1600" dirty="0">
                <a:solidFill>
                  <a:schemeClr val="tx1"/>
                </a:solidFill>
              </a:rPr>
              <a:t> untuk </a:t>
            </a:r>
            <a:r>
              <a:rPr lang="en-US" sz="1600" dirty="0" err="1">
                <a:solidFill>
                  <a:schemeClr val="tx1"/>
                </a:solidFill>
              </a:rPr>
              <a:t>mendiseminasikan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informasi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tidak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sering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berubah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182563" indent="-1825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accent2"/>
              </a:buClr>
              <a:buSzPts val="1100"/>
            </a:pPr>
            <a:r>
              <a:rPr lang="en-US" sz="1600" dirty="0" err="1">
                <a:solidFill>
                  <a:schemeClr val="tx1"/>
                </a:solidFill>
              </a:rPr>
              <a:t>Dokumen</a:t>
            </a:r>
            <a:r>
              <a:rPr lang="en-US" sz="1600" dirty="0">
                <a:solidFill>
                  <a:schemeClr val="tx1"/>
                </a:solidFill>
              </a:rPr>
              <a:t> HTML yang </a:t>
            </a:r>
            <a:r>
              <a:rPr lang="en-US" sz="1600" dirty="0" err="1">
                <a:solidFill>
                  <a:schemeClr val="tx1"/>
                </a:solidFill>
              </a:rPr>
              <a:t>tetap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setiap</a:t>
            </a:r>
            <a:r>
              <a:rPr lang="en-US" sz="1600" dirty="0">
                <a:solidFill>
                  <a:schemeClr val="tx1"/>
                </a:solidFill>
              </a:rPr>
              <a:t> kali </a:t>
            </a:r>
            <a:r>
              <a:rPr lang="en-US" sz="1600" dirty="0" err="1">
                <a:solidFill>
                  <a:schemeClr val="tx1"/>
                </a:solidFill>
              </a:rPr>
              <a:t>diakses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disebut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static web pages</a:t>
            </a:r>
            <a:r>
              <a:rPr lang="en-US" sz="1600" dirty="0">
                <a:solidFill>
                  <a:schemeClr val="tx1"/>
                </a:solidFill>
              </a:rPr>
              <a:t>. HTML/CSS </a:t>
            </a:r>
            <a:r>
              <a:rPr lang="en-US" sz="1600" dirty="0" err="1">
                <a:solidFill>
                  <a:schemeClr val="tx1"/>
                </a:solidFill>
              </a:rPr>
              <a:t>cukup</a:t>
            </a:r>
            <a:r>
              <a:rPr lang="en-US" sz="1600" dirty="0">
                <a:solidFill>
                  <a:schemeClr val="tx1"/>
                </a:solidFill>
              </a:rPr>
              <a:t> (sufficient) untuk static web pages.</a:t>
            </a:r>
          </a:p>
          <a:p>
            <a:pPr marL="182563" indent="-1825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182563" indent="-182563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mengembangkan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halaman</a:t>
            </a:r>
            <a:r>
              <a:rPr lang="en-US" sz="1600" dirty="0">
                <a:solidFill>
                  <a:schemeClr val="tx1"/>
                </a:solidFill>
              </a:rPr>
              <a:t> web </a:t>
            </a:r>
            <a:r>
              <a:rPr lang="en-US" sz="1600" dirty="0" err="1">
                <a:solidFill>
                  <a:schemeClr val="tx1"/>
                </a:solidFill>
              </a:rPr>
              <a:t>interaktif</a:t>
            </a:r>
            <a:r>
              <a:rPr lang="en-US" sz="1600" dirty="0">
                <a:solidFill>
                  <a:schemeClr val="tx1"/>
                </a:solidFill>
              </a:rPr>
              <a:t> / </a:t>
            </a:r>
            <a:r>
              <a:rPr lang="en-US" sz="1600" dirty="0" err="1">
                <a:solidFill>
                  <a:schemeClr val="tx1"/>
                </a:solidFill>
              </a:rPr>
              <a:t>reaktif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kita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harus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mengintegrasikan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pemrograman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dalam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beberapa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lainnya</a:t>
            </a:r>
            <a:endParaRPr lang="en-US" sz="1600" dirty="0">
              <a:solidFill>
                <a:schemeClr val="tx1"/>
              </a:solidFill>
            </a:endParaRPr>
          </a:p>
          <a:p>
            <a:pPr marL="182563" indent="-182563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>
                <a:solidFill>
                  <a:schemeClr val="tx1"/>
                </a:solidFill>
              </a:rPr>
              <a:t>JavaScript </a:t>
            </a:r>
            <a:r>
              <a:rPr lang="en-US" sz="1600" dirty="0" err="1">
                <a:solidFill>
                  <a:schemeClr val="tx1"/>
                </a:solidFill>
              </a:rPr>
              <a:t>adalah</a:t>
            </a:r>
            <a:r>
              <a:rPr lang="en-US" sz="1600" dirty="0">
                <a:solidFill>
                  <a:schemeClr val="tx1"/>
                </a:solidFill>
              </a:rPr>
              <a:t> salah </a:t>
            </a:r>
            <a:r>
              <a:rPr lang="en-US" sz="1600" dirty="0" err="1">
                <a:solidFill>
                  <a:schemeClr val="tx1"/>
                </a:solidFill>
              </a:rPr>
              <a:t>satu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3 </a:t>
            </a:r>
            <a:r>
              <a:rPr lang="en-US" sz="1600" dirty="0" err="1">
                <a:solidFill>
                  <a:schemeClr val="tx1"/>
                </a:solidFill>
              </a:rPr>
              <a:t>bahasa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harus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dipelajari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semua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</a:t>
            </a:r>
            <a:r>
              <a:rPr lang="en-US" sz="1600" dirty="0">
                <a:solidFill>
                  <a:schemeClr val="tx1"/>
                </a:solidFill>
              </a:rPr>
              <a:t> web :</a:t>
            </a:r>
          </a:p>
          <a:p>
            <a:pPr marL="44450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HTML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mendefinisikan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konten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halaman</a:t>
            </a:r>
            <a:r>
              <a:rPr lang="en-US" sz="1600" dirty="0">
                <a:solidFill>
                  <a:schemeClr val="tx1"/>
                </a:solidFill>
              </a:rPr>
              <a:t> web</a:t>
            </a:r>
          </a:p>
          <a:p>
            <a:pPr marL="44450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CSS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menentukan</a:t>
            </a:r>
            <a:r>
              <a:rPr lang="en-US" sz="1600" dirty="0">
                <a:solidFill>
                  <a:schemeClr val="tx1"/>
                </a:solidFill>
              </a:rPr>
              <a:t> tata </a:t>
            </a:r>
            <a:r>
              <a:rPr lang="en-US" sz="1600" dirty="0" err="1">
                <a:solidFill>
                  <a:schemeClr val="tx1"/>
                </a:solidFill>
              </a:rPr>
              <a:t>letak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halaman</a:t>
            </a:r>
            <a:r>
              <a:rPr lang="en-US" sz="1600" dirty="0">
                <a:solidFill>
                  <a:schemeClr val="tx1"/>
                </a:solidFill>
              </a:rPr>
              <a:t> web</a:t>
            </a:r>
          </a:p>
          <a:p>
            <a:pPr marL="44450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JavaScript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memprogram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perilaku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halaman</a:t>
            </a:r>
            <a:r>
              <a:rPr lang="en-US" sz="1600" dirty="0">
                <a:solidFill>
                  <a:schemeClr val="tx1"/>
                </a:solidFill>
              </a:rPr>
              <a:t> web</a:t>
            </a:r>
          </a:p>
          <a:p>
            <a:pPr marL="182563" indent="-182563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82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0875-8DC8-7C4B-AC77-25EE3525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480C28BA-7585-D944-950B-ED3DC59F2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46662"/>
            <a:ext cx="8242663" cy="374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You can use the JavaScript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schemeClr val="accent2"/>
                </a:solidFill>
              </a:rPr>
              <a:t>typeof</a:t>
            </a:r>
            <a:r>
              <a:rPr lang="en-US" sz="1600" b="1" dirty="0"/>
              <a:t> </a:t>
            </a:r>
            <a:r>
              <a:rPr lang="en-US" sz="1600" dirty="0"/>
              <a:t>operator to find the type of a JavaScript variable.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The </a:t>
            </a:r>
            <a:r>
              <a:rPr lang="en-US" sz="1600" b="1" dirty="0" err="1">
                <a:solidFill>
                  <a:schemeClr val="accent2"/>
                </a:solidFill>
              </a:rPr>
              <a:t>typeof</a:t>
            </a:r>
            <a:r>
              <a:rPr lang="en-US" sz="1600" b="1" dirty="0"/>
              <a:t> </a:t>
            </a:r>
            <a:r>
              <a:rPr lang="en-US" sz="1600" dirty="0"/>
              <a:t>operator returns the type of a variable or an expression.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F04ED-4887-8B45-9B71-F6326F5B5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513" y="2288643"/>
            <a:ext cx="6587520" cy="136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934B5-1DD6-A14D-A30D-083615E93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13" y="3735287"/>
            <a:ext cx="4939925" cy="10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01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A1BE-B577-A54F-B7C6-9AE37428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COERCION</a:t>
            </a:r>
          </a:p>
        </p:txBody>
      </p:sp>
      <p:sp>
        <p:nvSpPr>
          <p:cNvPr id="7" name="Google Shape;412;p25">
            <a:extLst>
              <a:ext uri="{FF2B5EF4-FFF2-40B4-BE49-F238E27FC236}">
                <a16:creationId xmlns:a16="http://schemas.microsoft.com/office/drawing/2014/main" id="{0DCC965E-464D-7A4D-B6C4-062022747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14414"/>
            <a:ext cx="8242663" cy="377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JavaScript </a:t>
            </a:r>
            <a:r>
              <a:rPr lang="en-US" sz="1600" b="1" dirty="0">
                <a:solidFill>
                  <a:schemeClr val="accent2"/>
                </a:solidFill>
              </a:rPr>
              <a:t>automatically converts</a:t>
            </a:r>
            <a:r>
              <a:rPr lang="en-US" sz="1600" b="1" dirty="0"/>
              <a:t> </a:t>
            </a:r>
            <a:r>
              <a:rPr lang="en-US" sz="1600" dirty="0"/>
              <a:t>a value to the appropriate type as required by the </a:t>
            </a:r>
            <a:r>
              <a:rPr lang="en-US" sz="1600" b="1" dirty="0">
                <a:solidFill>
                  <a:schemeClr val="accent2"/>
                </a:solidFill>
              </a:rPr>
              <a:t>operation</a:t>
            </a:r>
            <a:r>
              <a:rPr lang="en-US" sz="1600" dirty="0"/>
              <a:t> applied to the value.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Adding a number and a string will return a string. The JavaScript interpreter works from left to right.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r>
              <a:rPr lang="en-US" sz="1600" dirty="0"/>
              <a:t>JavaScript will try to convert strings to numbers in all numeric operations</a:t>
            </a: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C76E3-845A-3D47-B416-E8FB43A9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71" y="2333465"/>
            <a:ext cx="2806755" cy="992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67D80-5C73-EA47-9850-CC00A1EA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71" y="3896067"/>
            <a:ext cx="4733192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84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F07D-FAE6-B44A-9498-E69075A46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COERCION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EA2C499A-E6EA-7A41-ABC5-E2E65B72F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8638" y="1042988"/>
            <a:ext cx="8158162" cy="3748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The value </a:t>
            </a:r>
            <a:r>
              <a:rPr lang="en-US" sz="1600" b="1" dirty="0">
                <a:solidFill>
                  <a:schemeClr val="accent2"/>
                </a:solidFill>
              </a:rPr>
              <a:t>undefined</a:t>
            </a:r>
            <a:r>
              <a:rPr lang="en-US" sz="1600" dirty="0"/>
              <a:t> is converted as follows.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When converting to </a:t>
            </a:r>
            <a:r>
              <a:rPr lang="en-US" sz="1600" b="1" dirty="0" err="1">
                <a:solidFill>
                  <a:schemeClr val="accent2"/>
                </a:solidFill>
              </a:rPr>
              <a:t>boolean</a:t>
            </a:r>
            <a:r>
              <a:rPr lang="en-US" sz="1600" dirty="0"/>
              <a:t>, the following values are considered </a:t>
            </a:r>
            <a:r>
              <a:rPr lang="en-US" sz="1600" b="1" dirty="0">
                <a:solidFill>
                  <a:schemeClr val="accent2"/>
                </a:solidFill>
              </a:rPr>
              <a:t>false</a:t>
            </a:r>
            <a:r>
              <a:rPr lang="en-US" sz="1600" dirty="0"/>
              <a:t>:</a:t>
            </a:r>
          </a:p>
          <a:p>
            <a:pPr marL="271463" indent="0">
              <a:buClr>
                <a:schemeClr val="accent2"/>
              </a:buClr>
              <a:buSzPts val="1100"/>
              <a:buNone/>
            </a:pPr>
            <a:r>
              <a:rPr lang="en-US" sz="1600" dirty="0"/>
              <a:t>the number 0 (zero), the empty string, but not the string ’0’, undefined, null, </a:t>
            </a:r>
            <a:r>
              <a:rPr lang="en-US" sz="1600" dirty="0" err="1"/>
              <a:t>NaN</a:t>
            </a:r>
            <a:endParaRPr lang="en-US" sz="1600" dirty="0"/>
          </a:p>
          <a:p>
            <a:pPr marL="557213" indent="-285750">
              <a:buClr>
                <a:schemeClr val="accent2"/>
              </a:buClr>
              <a:buSzPts val="1100"/>
            </a:pPr>
            <a:endParaRPr lang="en-US" sz="160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b="1" dirty="0">
                <a:solidFill>
                  <a:schemeClr val="accent2"/>
                </a:solidFill>
              </a:rPr>
              <a:t>Every other value</a:t>
            </a:r>
            <a:r>
              <a:rPr lang="en-US" sz="1600" b="1" dirty="0"/>
              <a:t> </a:t>
            </a:r>
            <a:r>
              <a:rPr lang="en-US" sz="1600" dirty="0"/>
              <a:t>is converted to </a:t>
            </a:r>
            <a:r>
              <a:rPr lang="en-US" sz="1600" b="1" dirty="0">
                <a:solidFill>
                  <a:schemeClr val="accent2"/>
                </a:solidFill>
              </a:rPr>
              <a:t>true</a:t>
            </a:r>
            <a:r>
              <a:rPr lang="en-US" sz="1600" dirty="0"/>
              <a:t>, including:</a:t>
            </a:r>
          </a:p>
          <a:p>
            <a:pPr marL="271463" indent="0">
              <a:buClr>
                <a:schemeClr val="accent2"/>
              </a:buClr>
              <a:buSzPts val="1100"/>
              <a:buNone/>
            </a:pPr>
            <a:r>
              <a:rPr lang="en-US" sz="1600" dirty="0"/>
              <a:t>Infinity, ’0’, functions, objects (in particular, arrays with zero elements)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B3946-3B33-D940-824E-1CEE759F1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984" y="1381123"/>
            <a:ext cx="57626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1254F-E13A-6F47-82F8-3A0D28AB6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1595" r="7915" b="-1"/>
          <a:stretch/>
        </p:blipFill>
        <p:spPr>
          <a:xfrm>
            <a:off x="909984" y="2120893"/>
            <a:ext cx="57626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14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658-907B-C640-AADF-DA8BA47F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CASTING</a:t>
            </a:r>
          </a:p>
        </p:txBody>
      </p:sp>
      <p:sp>
        <p:nvSpPr>
          <p:cNvPr id="6" name="Google Shape;412;p25">
            <a:extLst>
              <a:ext uri="{FF2B5EF4-FFF2-40B4-BE49-F238E27FC236}">
                <a16:creationId xmlns:a16="http://schemas.microsoft.com/office/drawing/2014/main" id="{1007F319-A794-2B46-9AA0-2976F5392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8638" y="1042988"/>
            <a:ext cx="8158162" cy="3748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Type casting is when you assign a value of one data type to another type. JavaScript provides several ways to explicitly type cast a value.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Apply an identity function of the target  type to the value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271463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65A4D-7D20-EE4B-9BDC-0D6E6F73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8" y="2298170"/>
            <a:ext cx="4938713" cy="13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20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AC88-DF32-F040-B48F-EDB464F3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CASTING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E7EAFC35-AA07-194C-80E8-BF73A4395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8638" y="1042988"/>
            <a:ext cx="8158162" cy="3748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Wrap a value of a primitive type into an object. JavaScript  has objects Number, String, and Boolean with unary constructors/wrappers for values of primitive types.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Use parser functions </a:t>
            </a:r>
            <a:r>
              <a:rPr lang="en-US" sz="1600" b="1" dirty="0" err="1">
                <a:solidFill>
                  <a:schemeClr val="accent2"/>
                </a:solidFill>
              </a:rPr>
              <a:t>parseInt</a:t>
            </a:r>
            <a:r>
              <a:rPr lang="en-US" sz="1600" dirty="0"/>
              <a:t> or </a:t>
            </a:r>
            <a:r>
              <a:rPr lang="en-US" sz="1600" b="1" dirty="0" err="1">
                <a:solidFill>
                  <a:schemeClr val="accent2"/>
                </a:solidFill>
              </a:rPr>
              <a:t>parseFloat</a:t>
            </a:r>
            <a:endParaRPr lang="en-US" sz="1600" b="1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52D2D-F0DD-9A49-B325-528A1F1F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1990193"/>
            <a:ext cx="5648325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A3DAA7-7210-6B44-BD65-D55470BC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9" y="3467298"/>
            <a:ext cx="61531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11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2590200" y="2125611"/>
            <a:ext cx="396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OPERATORS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922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2A01-CF92-6043-A142-ECFE035E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C340B54A-BC61-904C-939F-B30541B046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199063"/>
            <a:ext cx="8242663" cy="374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Comparison operators are used in logical statements to determine equality or difference between variables or values, </a:t>
            </a:r>
            <a:r>
              <a:rPr lang="en-US" sz="1600" dirty="0" err="1"/>
              <a:t>menghasilkan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true </a:t>
            </a:r>
            <a:r>
              <a:rPr lang="en-US" sz="1600" dirty="0" err="1"/>
              <a:t>atau</a:t>
            </a:r>
            <a:r>
              <a:rPr lang="en-US" sz="1600" dirty="0"/>
              <a:t> false.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/>
              <a:t>JavaScript distinguishes between (loose) equality </a:t>
            </a:r>
            <a:r>
              <a:rPr lang="en-US" sz="1600" b="1" dirty="0">
                <a:solidFill>
                  <a:schemeClr val="accent2"/>
                </a:solidFill>
              </a:rPr>
              <a:t>==</a:t>
            </a:r>
            <a:r>
              <a:rPr lang="en-US" sz="1600" b="1" dirty="0"/>
              <a:t> </a:t>
            </a:r>
            <a:r>
              <a:rPr lang="en-US" sz="1600" dirty="0"/>
              <a:t>and strict equality </a:t>
            </a:r>
            <a:r>
              <a:rPr lang="en-US" sz="1600" b="1" dirty="0">
                <a:solidFill>
                  <a:schemeClr val="accent2"/>
                </a:solidFill>
              </a:rPr>
              <a:t>===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AAACE-7B97-574B-9A99-F7C8A06E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1809751"/>
            <a:ext cx="5876925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5E848-6750-F341-88DA-9A762043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3334839"/>
            <a:ext cx="62198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7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E12B-A224-344A-9BCC-2FD08EC0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95A8A7F7-497F-4C41-A3BE-8E5C1EB4CD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964234"/>
            <a:ext cx="8242663" cy="3759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r>
              <a:rPr lang="en-US" sz="1500" dirty="0"/>
              <a:t>JavaScript’s comparison operators also apply type coercion to their operands and do so following the same rules as equality ==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5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5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5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5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500" dirty="0"/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r>
              <a:rPr lang="en-US" sz="1500" dirty="0"/>
              <a:t>When comparing a number and a string, the string is converted to a number. An empty string converts to 0. A non-numeric string converts to </a:t>
            </a:r>
            <a:r>
              <a:rPr lang="en-US" sz="1500" dirty="0" err="1"/>
              <a:t>NaN</a:t>
            </a:r>
            <a:r>
              <a:rPr lang="en-US" sz="1500" dirty="0"/>
              <a:t> which is always false.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r>
              <a:rPr lang="en-US" sz="1500" dirty="0"/>
              <a:t>When comparing number with a </a:t>
            </a:r>
            <a:r>
              <a:rPr lang="en-US" sz="1500" dirty="0" err="1"/>
              <a:t>boolean</a:t>
            </a:r>
            <a:r>
              <a:rPr lang="en-US" sz="1500" dirty="0"/>
              <a:t>, the </a:t>
            </a:r>
            <a:r>
              <a:rPr lang="en-US" sz="1500" dirty="0" err="1"/>
              <a:t>boolean</a:t>
            </a:r>
            <a:r>
              <a:rPr lang="en-US" sz="1500" dirty="0"/>
              <a:t> is converted to 1 if true and to 0 if false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r>
              <a:rPr lang="en-US" sz="1500" dirty="0"/>
              <a:t>If an object is compared with a number or string, JavaScript uses the</a:t>
            </a:r>
            <a:r>
              <a:rPr lang="en-US" sz="1500" b="1" dirty="0"/>
              <a:t> </a:t>
            </a:r>
            <a:r>
              <a:rPr lang="en-US" sz="1500" b="1" dirty="0" err="1">
                <a:solidFill>
                  <a:schemeClr val="accent2"/>
                </a:solidFill>
              </a:rPr>
              <a:t>valueOf</a:t>
            </a:r>
            <a:r>
              <a:rPr lang="en-US" sz="1500" b="1" dirty="0"/>
              <a:t> </a:t>
            </a:r>
            <a:r>
              <a:rPr lang="en-US" sz="1500" dirty="0"/>
              <a:t>and </a:t>
            </a:r>
            <a:r>
              <a:rPr lang="en-US" sz="1500" b="1" dirty="0" err="1">
                <a:solidFill>
                  <a:schemeClr val="accent2"/>
                </a:solidFill>
              </a:rPr>
              <a:t>toString</a:t>
            </a:r>
            <a:r>
              <a:rPr lang="en-US" sz="1500" dirty="0"/>
              <a:t> methods of the objects to produce a primitive value for the object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r>
              <a:rPr lang="en-US" sz="1500" dirty="0"/>
              <a:t>Objects cannot be compared. If two objects are compared, then the equality test is true only if both refer to the same object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CDF33-7FA1-D54A-AB49-6DE27E03B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55"/>
          <a:stretch/>
        </p:blipFill>
        <p:spPr>
          <a:xfrm>
            <a:off x="819152" y="1523720"/>
            <a:ext cx="5568586" cy="98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C5207-840A-A244-BD50-83C6AADCB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8623" y="4523980"/>
            <a:ext cx="2394311" cy="501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633AFC-765A-4EC7-B6FC-21935D9CA459}"/>
              </a:ext>
            </a:extLst>
          </p:cNvPr>
          <p:cNvSpPr/>
          <p:nvPr/>
        </p:nvSpPr>
        <p:spPr>
          <a:xfrm>
            <a:off x="3514726" y="1913445"/>
            <a:ext cx="704850" cy="1153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cs typeface="Courier New" panose="02070309020205020404" pitchFamily="49" charset="0"/>
              </a:rPr>
              <a:t>“1.23e2”</a:t>
            </a:r>
            <a:endParaRPr lang="en-ID" sz="1050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73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4A88-FB3D-F84B-B459-AB7FADCF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C87C6-378F-BB4B-A7A5-134087A1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6" y="1146678"/>
            <a:ext cx="6610350" cy="178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ABB72-1DE1-FE44-82A3-3DD6C971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3" y="3061934"/>
            <a:ext cx="8058150" cy="16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40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2590200" y="2125611"/>
            <a:ext cx="396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STRUCTURE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0156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E8-8357-7A4F-8BA0-8922A7B4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PENGENALAN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A5E07935-17A8-E04D-B8C8-4CB40C6BAA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136469"/>
            <a:ext cx="8242663" cy="3655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ct val="75000"/>
            </a:pPr>
            <a:r>
              <a:rPr lang="en-US" sz="1600" dirty="0"/>
              <a:t>JavaScript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bahasa</a:t>
            </a:r>
            <a:r>
              <a:rPr lang="en-US" sz="1600" dirty="0"/>
              <a:t> untuk client-side scripting, yang </a:t>
            </a:r>
            <a:r>
              <a:rPr lang="en-US" sz="1600" dirty="0" err="1"/>
              <a:t>pertama</a:t>
            </a:r>
            <a:r>
              <a:rPr lang="en-US" sz="1600" dirty="0"/>
              <a:t> kali </a:t>
            </a:r>
            <a:r>
              <a:rPr lang="en-US" sz="1600" dirty="0" err="1"/>
              <a:t>dikembangkan</a:t>
            </a:r>
            <a:r>
              <a:rPr lang="en-US" sz="1600" dirty="0"/>
              <a:t> oleh Brendan </a:t>
            </a:r>
            <a:r>
              <a:rPr lang="en-US" sz="1600" dirty="0" err="1"/>
              <a:t>Eich</a:t>
            </a:r>
            <a:r>
              <a:rPr lang="en-US" sz="1600" dirty="0"/>
              <a:t> di Netscape. </a:t>
            </a:r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r>
              <a:rPr lang="en-US" sz="1600" dirty="0"/>
              <a:t>Script code di-embed </a:t>
            </a:r>
            <a:r>
              <a:rPr lang="en-US" sz="1600" dirty="0" err="1"/>
              <a:t>dalam</a:t>
            </a:r>
            <a:r>
              <a:rPr lang="en-US" sz="1600" dirty="0"/>
              <a:t> web page dan </a:t>
            </a:r>
            <a:r>
              <a:rPr lang="en-US" sz="1600" dirty="0" err="1"/>
              <a:t>dikirimkan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client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web page and executed by the user's web browser.</a:t>
            </a:r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r>
              <a:rPr lang="en-US" sz="1600" dirty="0" err="1"/>
              <a:t>Memungkinkan</a:t>
            </a:r>
            <a:r>
              <a:rPr lang="en-US" sz="1600" dirty="0"/>
              <a:t> </a:t>
            </a:r>
            <a:r>
              <a:rPr lang="en-US" sz="1600" dirty="0" err="1"/>
              <a:t>interaktivitas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dibandingkan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to server-side scripting </a:t>
            </a:r>
            <a:r>
              <a:rPr lang="en-US" sz="1600" dirty="0" err="1"/>
              <a:t>karena</a:t>
            </a:r>
            <a:r>
              <a:rPr lang="en-US" sz="1600" dirty="0"/>
              <a:t> reaction time </a:t>
            </a:r>
            <a:r>
              <a:rPr lang="en-US" sz="1600" dirty="0" err="1"/>
              <a:t>ditingkatkan</a:t>
            </a:r>
            <a:r>
              <a:rPr lang="en-US" sz="1600" dirty="0"/>
              <a:t> dan </a:t>
            </a:r>
            <a:r>
              <a:rPr lang="en-US" sz="1600" dirty="0" err="1"/>
              <a:t>pertukaran</a:t>
            </a:r>
            <a:r>
              <a:rPr lang="en-US" sz="1600" dirty="0"/>
              <a:t> data </a:t>
            </a:r>
            <a:r>
              <a:rPr lang="en-US" sz="1600" dirty="0" err="1"/>
              <a:t>dengan</a:t>
            </a:r>
            <a:r>
              <a:rPr lang="en-US" sz="1600" dirty="0"/>
              <a:t> server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diminimalkan</a:t>
            </a:r>
            <a:r>
              <a:rPr lang="en-US" sz="1600" dirty="0"/>
              <a:t>.</a:t>
            </a:r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r>
              <a:rPr lang="en-US" sz="1600" dirty="0"/>
              <a:t>A web browser </a:t>
            </a:r>
            <a:r>
              <a:rPr lang="en-US" sz="1600" dirty="0" err="1"/>
              <a:t>mungkin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mendukung</a:t>
            </a:r>
            <a:r>
              <a:rPr lang="en-US" sz="1600" dirty="0"/>
              <a:t> JavaScript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pengguna</a:t>
            </a:r>
            <a:r>
              <a:rPr lang="en-US" sz="1600" dirty="0"/>
              <a:t> </a:t>
            </a:r>
            <a:r>
              <a:rPr lang="en-US" sz="1600" dirty="0" err="1"/>
              <a:t>mungkin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mengizinkan</a:t>
            </a:r>
            <a:r>
              <a:rPr lang="en-US" sz="1600" dirty="0"/>
              <a:t> </a:t>
            </a:r>
            <a:r>
              <a:rPr lang="en-US" sz="1600" dirty="0" err="1"/>
              <a:t>eksekusi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JavaScript. Performa </a:t>
            </a:r>
            <a:r>
              <a:rPr lang="en-US" sz="1600" dirty="0" err="1"/>
              <a:t>bergantung</a:t>
            </a:r>
            <a:r>
              <a:rPr lang="en-US" sz="1600" dirty="0"/>
              <a:t> pada </a:t>
            </a:r>
            <a:r>
              <a:rPr lang="en-US" sz="1600" dirty="0" err="1"/>
              <a:t>efisiensi</a:t>
            </a:r>
            <a:r>
              <a:rPr lang="en-US" sz="1600" dirty="0"/>
              <a:t> JavaScript engine dan client's computing power.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3430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C58C-DAC2-7041-A79C-D192D749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STATEMENT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57861E05-A5B9-994C-97B3-0F243336F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46662"/>
            <a:ext cx="8242663" cy="374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A block statement  is a sequence of zero or more statements delimited by a pair of curly brackets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It allows to use multiple statements where JavaScript expects only one statement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EB324-4937-BF48-924A-A7621E89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1676400"/>
            <a:ext cx="7153275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C555C-E082-8842-A86D-EE576B078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1155" y="2880800"/>
            <a:ext cx="7143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47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62B9-851F-B14F-A057-23A331D3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</a:t>
            </a:r>
          </a:p>
        </p:txBody>
      </p:sp>
      <p:sp>
        <p:nvSpPr>
          <p:cNvPr id="5" name="Google Shape;412;p25">
            <a:extLst>
              <a:ext uri="{FF2B5EF4-FFF2-40B4-BE49-F238E27FC236}">
                <a16:creationId xmlns:a16="http://schemas.microsoft.com/office/drawing/2014/main" id="{AAF6B1EA-F1E6-694F-9132-1B9238292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46662"/>
            <a:ext cx="8242663" cy="374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Conditional statements  take the following form in JavaScript: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The else-clause is optional but there can be at most one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Each statement can be a block statement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4812E-FBA2-EC49-A4B4-353442EC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41" y="1467531"/>
            <a:ext cx="6899502" cy="13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02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B4296-3EF1-3E40-A660-D9857B5673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0983" y="543960"/>
            <a:ext cx="6522473" cy="2100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72C26-5780-EF4B-90E8-DA49F16181B1}"/>
              </a:ext>
            </a:extLst>
          </p:cNvPr>
          <p:cNvSpPr/>
          <p:nvPr/>
        </p:nvSpPr>
        <p:spPr>
          <a:xfrm>
            <a:off x="1213577" y="2852056"/>
            <a:ext cx="4765151" cy="312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840">
              <a:lnSpc>
                <a:spcPts val="1721"/>
              </a:lnSpc>
              <a:buClrTx/>
            </a:pPr>
            <a:r>
              <a:rPr lang="en-US" sz="1800" kern="1200" spc="16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JavaScript also supports conditional expressions</a:t>
            </a:r>
            <a:endParaRPr lang="en-US" sz="1800" kern="1200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B03B5-59D1-964C-9417-4DC49A71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983" y="3165118"/>
            <a:ext cx="6467475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C0FB9-00D1-9947-9C99-2C824C86F29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1933" y="3463545"/>
            <a:ext cx="64865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91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6F0E-B1E9-9F41-BDBE-44E4FFFF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STATEMENT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EE0CF43F-B084-D247-B4DC-53E32973C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28258" y="1261349"/>
            <a:ext cx="5671456" cy="2875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there can be arbitrarily many case-clauses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the default-clause is optional but there can be at most one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expr is evaluated only once and then compared to expr1, expr2,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 using (loose) equality ==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once two expressions are found to be equal the </a:t>
            </a:r>
            <a:r>
              <a:rPr lang="en-US" sz="1600" dirty="0" err="1">
                <a:solidFill>
                  <a:schemeClr val="tx1"/>
                </a:solidFill>
              </a:rPr>
              <a:t>corresponing</a:t>
            </a:r>
            <a:r>
              <a:rPr lang="en-US" sz="1600" dirty="0">
                <a:solidFill>
                  <a:schemeClr val="tx1"/>
                </a:solidFill>
              </a:rPr>
              <a:t> clause is executed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if none of expr1, expr2,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 are equal to expr, then the default-clause will be executed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break ‘breaks out’ of the switch statement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if a clause does not contain a break command, then execution moves to the next clause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D26B7-B270-9746-AB10-AA69BC66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493735"/>
            <a:ext cx="2045554" cy="24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32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0B2E-C1C2-BD45-BBF7-EF353345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STATEMENT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3916547C-83A2-E74B-972F-60CDE5A8B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3145" y="1101112"/>
            <a:ext cx="7106192" cy="2875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1721"/>
              </a:lnSpc>
              <a:buClrTx/>
              <a:buNone/>
            </a:pPr>
            <a:r>
              <a:rPr lang="en-US" sz="1600" kern="1200" spc="25" dirty="0">
                <a:solidFill>
                  <a:schemeClr val="tx1"/>
                </a:solidFill>
                <a:latin typeface="Anaheim" panose="020B0604020202020204" charset="0"/>
                <a:cs typeface="Times New Roman"/>
              </a:rPr>
              <a:t>Not every case-clause needs to have associated statements</a:t>
            </a:r>
            <a:endParaRPr lang="en-US" sz="1600" kern="1200" dirty="0">
              <a:solidFill>
                <a:schemeClr val="tx1"/>
              </a:solidFill>
              <a:latin typeface="Anaheim" panose="020B0604020202020204" charset="0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8822C-80A0-4446-BFB4-A86E1668F4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1384" y="1533525"/>
            <a:ext cx="6505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4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1F87-F84D-124D-802A-C0F7A578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E36433EF-F93F-7D4B-96B7-EDD92A493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2045" y="1133770"/>
            <a:ext cx="8142514" cy="2875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>
                <a:solidFill>
                  <a:schemeClr val="tx1"/>
                </a:solidFill>
              </a:rPr>
              <a:t>JavaScript offers </a:t>
            </a:r>
            <a:r>
              <a:rPr lang="en-US" sz="1600" b="1" dirty="0">
                <a:solidFill>
                  <a:schemeClr val="accent2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-loops and </a:t>
            </a:r>
            <a:r>
              <a:rPr lang="en-US" sz="1600" b="1" dirty="0">
                <a:solidFill>
                  <a:schemeClr val="accent2"/>
                </a:solidFill>
              </a:rPr>
              <a:t>do while</a:t>
            </a:r>
            <a:r>
              <a:rPr lang="en-US" sz="1600" dirty="0">
                <a:solidFill>
                  <a:schemeClr val="tx1"/>
                </a:solidFill>
              </a:rPr>
              <a:t>-loops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260B8-27AD-AB41-863A-85F7048E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2" y="1594759"/>
            <a:ext cx="6486525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CC1FC-D898-7742-95EC-DEBF85DD5B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9097"/>
          <a:stretch/>
        </p:blipFill>
        <p:spPr>
          <a:xfrm>
            <a:off x="521582" y="3122211"/>
            <a:ext cx="651986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5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1F87-F84D-124D-802A-C0F7A578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8" name="Google Shape;412;p25">
            <a:extLst>
              <a:ext uri="{FF2B5EF4-FFF2-40B4-BE49-F238E27FC236}">
                <a16:creationId xmlns:a16="http://schemas.microsoft.com/office/drawing/2014/main" id="{240DA457-41A7-3A42-872C-38871A15C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0743" y="894615"/>
            <a:ext cx="8142514" cy="366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>
                <a:solidFill>
                  <a:schemeClr val="tx1"/>
                </a:solidFill>
              </a:rPr>
              <a:t>for-loops in JavaScript take the form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3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>
                <a:solidFill>
                  <a:schemeClr val="tx1"/>
                </a:solidFill>
              </a:rPr>
              <a:t>In JavaScript, initialization and increment can consist of more than one statement, separated by commas instead of semicolons.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6B148-1786-714A-8862-70011927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304" y="1244677"/>
            <a:ext cx="5915025" cy="60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A5842-394A-6845-B443-9E82B41BC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03" y="1959334"/>
            <a:ext cx="5915025" cy="400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A1A1F7-F023-0444-AFE9-D3CA8F235B3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303" y="2388721"/>
            <a:ext cx="5905500" cy="40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6B5643-5347-BC47-8656-AAEAD309DB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60377"/>
          <a:stretch/>
        </p:blipFill>
        <p:spPr>
          <a:xfrm>
            <a:off x="583595" y="3508834"/>
            <a:ext cx="5934075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7E1B91-9924-2448-B003-12526D6425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623" t="80409" b="-3459"/>
          <a:stretch/>
        </p:blipFill>
        <p:spPr>
          <a:xfrm>
            <a:off x="583594" y="3907036"/>
            <a:ext cx="5934075" cy="238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BB31B6-5B66-A24A-9D08-8A1985FD8B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644" y="4140355"/>
            <a:ext cx="5915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05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E854-BC7B-2D4F-A2B8-DB084FA7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B9F96AFF-41D5-B440-8177-9BEC302F0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4132" y="894615"/>
            <a:ext cx="8125581" cy="366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>
                <a:solidFill>
                  <a:schemeClr val="tx1"/>
                </a:solidFill>
              </a:rPr>
              <a:t>Note: Variables declared with var inside a for-loop are still visible outside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>
                <a:solidFill>
                  <a:schemeClr val="tx1"/>
                </a:solidFill>
              </a:rPr>
              <a:t>The break command can also be used in while-, do while-, and for-loops and discontinues the execution of the loop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>
                <a:solidFill>
                  <a:schemeClr val="tx1"/>
                </a:solidFill>
              </a:rPr>
              <a:t>The continue command stops the execution of the current iteration of a loop and moves the execution to the next iteration</a:t>
            </a: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BD2DD-DE13-A940-BE47-A379A4A85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32229"/>
          <a:stretch/>
        </p:blipFill>
        <p:spPr>
          <a:xfrm>
            <a:off x="563337" y="1258180"/>
            <a:ext cx="4008664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7F444-FF98-C24C-A247-302873C0B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9292" r="64057"/>
          <a:stretch/>
        </p:blipFill>
        <p:spPr>
          <a:xfrm>
            <a:off x="4661206" y="1293574"/>
            <a:ext cx="2129470" cy="458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A00E3-6218-BD4E-8A93-1E08465C285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337" y="2433890"/>
            <a:ext cx="4741157" cy="946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82709-03D8-EE42-BBEF-DA4DE7F48D8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337" y="3914636"/>
            <a:ext cx="4562475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D7B8B-6169-C94E-8CD8-FEDAB2B9F9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9281" y="3912520"/>
            <a:ext cx="15049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97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4D2C-DED6-CF47-8C02-FA615987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967" y="535000"/>
            <a:ext cx="7093130" cy="482700"/>
          </a:xfrm>
        </p:spPr>
        <p:txBody>
          <a:bodyPr/>
          <a:lstStyle/>
          <a:p>
            <a:r>
              <a:rPr lang="en-US" dirty="0"/>
              <a:t>EQUALITY AND PROGRAM BEHAVIOUR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233BBC73-5405-9141-951C-719BD471D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4132" y="894615"/>
            <a:ext cx="8125581" cy="366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>
                <a:solidFill>
                  <a:schemeClr val="tx1"/>
                </a:solidFill>
              </a:rPr>
              <a:t>Why do we care whether 5 == true is true or false?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it influences how our scripts behave</a:t>
            </a:r>
          </a:p>
          <a:p>
            <a:pPr marL="285750" indent="-285750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>
                <a:solidFill>
                  <a:schemeClr val="tx1"/>
                </a:solidFill>
              </a:rPr>
              <a:t>it influences whether more complex objects are equal or not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900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900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i="1" dirty="0">
                <a:solidFill>
                  <a:schemeClr val="tx1"/>
                </a:solidFill>
              </a:rPr>
              <a:t>https://www.w3schools.com/js/js_type_conversion.asp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0807B-DA3A-644E-90A5-A3A0F000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4287" y="1856549"/>
            <a:ext cx="5819937" cy="1373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6CB98-EFB3-B541-BC54-3729198B1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4287" y="3482123"/>
            <a:ext cx="5819937" cy="13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4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154B-ED9A-EB4C-923C-4BC2BBD7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4" name="Google Shape;696;p46">
            <a:extLst>
              <a:ext uri="{FF2B5EF4-FFF2-40B4-BE49-F238E27FC236}">
                <a16:creationId xmlns:a16="http://schemas.microsoft.com/office/drawing/2014/main" id="{FBB68875-253B-064B-920C-5644B09033B2}"/>
              </a:ext>
            </a:extLst>
          </p:cNvPr>
          <p:cNvSpPr txBox="1">
            <a:spLocks/>
          </p:cNvSpPr>
          <p:nvPr/>
        </p:nvSpPr>
        <p:spPr>
          <a:xfrm flipH="1">
            <a:off x="467658" y="1242471"/>
            <a:ext cx="8207746" cy="77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try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 allows you to define a block of code to be tested for errors while it is being executed.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catch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statement allows you to define a block of code to be executed, if an error occurs in the try block.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en-US" dirty="0"/>
          </a:p>
        </p:txBody>
      </p:sp>
      <p:sp>
        <p:nvSpPr>
          <p:cNvPr id="5" name="Google Shape;697;p46">
            <a:extLst>
              <a:ext uri="{FF2B5EF4-FFF2-40B4-BE49-F238E27FC236}">
                <a16:creationId xmlns:a16="http://schemas.microsoft.com/office/drawing/2014/main" id="{36CF1DDE-A1C0-0E4E-AC2F-7C286DEC8673}"/>
              </a:ext>
            </a:extLst>
          </p:cNvPr>
          <p:cNvSpPr txBox="1">
            <a:spLocks/>
          </p:cNvSpPr>
          <p:nvPr/>
        </p:nvSpPr>
        <p:spPr>
          <a:xfrm flipH="1">
            <a:off x="467658" y="2380353"/>
            <a:ext cx="4471844" cy="42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ID" sz="2200">
                <a:solidFill>
                  <a:schemeClr val="dk2"/>
                </a:solidFill>
              </a:rPr>
              <a:t>Throw</a:t>
            </a:r>
            <a:endParaRPr lang="en-ID" sz="2200" dirty="0">
              <a:solidFill>
                <a:schemeClr val="dk2"/>
              </a:solidFill>
            </a:endParaRPr>
          </a:p>
        </p:txBody>
      </p:sp>
      <p:sp>
        <p:nvSpPr>
          <p:cNvPr id="6" name="Google Shape;698;p46">
            <a:extLst>
              <a:ext uri="{FF2B5EF4-FFF2-40B4-BE49-F238E27FC236}">
                <a16:creationId xmlns:a16="http://schemas.microsoft.com/office/drawing/2014/main" id="{9DC0ECB2-D3F7-9D44-AF94-191DD857DDCA}"/>
              </a:ext>
            </a:extLst>
          </p:cNvPr>
          <p:cNvSpPr txBox="1">
            <a:spLocks/>
          </p:cNvSpPr>
          <p:nvPr/>
        </p:nvSpPr>
        <p:spPr>
          <a:xfrm flipH="1">
            <a:off x="467733" y="2755197"/>
            <a:ext cx="8207746" cy="55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throw</a:t>
            </a:r>
            <a:r>
              <a:rPr lang="en-US" b="1" dirty="0"/>
              <a:t> </a:t>
            </a:r>
            <a:r>
              <a:rPr lang="en-US" dirty="0"/>
              <a:t>statement lets you create custom errors. you can control program flow and generate custom error messages, can be a JavaScript String, a Number, a Boolean or an Object.</a:t>
            </a:r>
          </a:p>
        </p:txBody>
      </p:sp>
      <p:sp>
        <p:nvSpPr>
          <p:cNvPr id="7" name="Google Shape;699;p46">
            <a:extLst>
              <a:ext uri="{FF2B5EF4-FFF2-40B4-BE49-F238E27FC236}">
                <a16:creationId xmlns:a16="http://schemas.microsoft.com/office/drawing/2014/main" id="{CB0C3A22-2323-884E-A374-D459AA6308A3}"/>
              </a:ext>
            </a:extLst>
          </p:cNvPr>
          <p:cNvSpPr txBox="1">
            <a:spLocks/>
          </p:cNvSpPr>
          <p:nvPr/>
        </p:nvSpPr>
        <p:spPr>
          <a:xfrm flipH="1">
            <a:off x="467806" y="3579619"/>
            <a:ext cx="4262689" cy="36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ID" sz="2200">
                <a:solidFill>
                  <a:schemeClr val="dk2"/>
                </a:solidFill>
              </a:rPr>
              <a:t>Finally</a:t>
            </a:r>
            <a:endParaRPr lang="en-ID" sz="2200" dirty="0">
              <a:solidFill>
                <a:schemeClr val="dk2"/>
              </a:solidFill>
            </a:endParaRPr>
          </a:p>
        </p:txBody>
      </p:sp>
      <p:sp>
        <p:nvSpPr>
          <p:cNvPr id="8" name="Google Shape;700;p46">
            <a:extLst>
              <a:ext uri="{FF2B5EF4-FFF2-40B4-BE49-F238E27FC236}">
                <a16:creationId xmlns:a16="http://schemas.microsoft.com/office/drawing/2014/main" id="{3778C1C2-8F9F-024A-AC9B-C8985AE0A6F4}"/>
              </a:ext>
            </a:extLst>
          </p:cNvPr>
          <p:cNvSpPr txBox="1">
            <a:spLocks/>
          </p:cNvSpPr>
          <p:nvPr/>
        </p:nvSpPr>
        <p:spPr>
          <a:xfrm flipH="1">
            <a:off x="467731" y="3937818"/>
            <a:ext cx="8103243" cy="42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/>
              <a:t>The finally statement lets you execute code, after try and catch, regardless of the result.</a:t>
            </a:r>
            <a:endParaRPr lang="en-US" dirty="0"/>
          </a:p>
        </p:txBody>
      </p:sp>
      <p:sp>
        <p:nvSpPr>
          <p:cNvPr id="9" name="Google Shape;695;p46">
            <a:extLst>
              <a:ext uri="{FF2B5EF4-FFF2-40B4-BE49-F238E27FC236}">
                <a16:creationId xmlns:a16="http://schemas.microsoft.com/office/drawing/2014/main" id="{1AD229EB-3950-4AFB-90B0-CA398292BA70}"/>
              </a:ext>
            </a:extLst>
          </p:cNvPr>
          <p:cNvSpPr txBox="1">
            <a:spLocks/>
          </p:cNvSpPr>
          <p:nvPr/>
        </p:nvSpPr>
        <p:spPr>
          <a:xfrm flipH="1">
            <a:off x="468854" y="1070933"/>
            <a:ext cx="5342204" cy="37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ID" sz="2200">
                <a:solidFill>
                  <a:schemeClr val="dk2"/>
                </a:solidFill>
              </a:rPr>
              <a:t>Try.. Catch.. </a:t>
            </a:r>
            <a:endParaRPr lang="en-ID" sz="2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0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22FE31-211E-014B-98A9-055A70C7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717" y="499533"/>
            <a:ext cx="4000500" cy="4000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9EC9A5-D010-A742-912E-EC28065FEF8F}"/>
              </a:ext>
            </a:extLst>
          </p:cNvPr>
          <p:cNvSpPr/>
          <p:nvPr/>
        </p:nvSpPr>
        <p:spPr>
          <a:xfrm>
            <a:off x="0" y="4814158"/>
            <a:ext cx="7258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 lvl="0">
              <a:buSzPts val="1100"/>
              <a:defRPr/>
            </a:pPr>
            <a:r>
              <a:rPr lang="en-ID" dirty="0"/>
              <a:t>https://</a:t>
            </a:r>
            <a:r>
              <a:rPr lang="en-ID" dirty="0" err="1"/>
              <a:t>medium.com</a:t>
            </a:r>
            <a:r>
              <a:rPr lang="en-ID" dirty="0"/>
              <a:t>/@natashabibbs10/intro-to-html-css-and-javascript-d92d9b6845de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796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A040-66F7-6542-81A9-C46BFB59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8E8C3-7850-DC46-96DF-425EBC65A0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5056" y="1320355"/>
            <a:ext cx="6124575" cy="1990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1460F-17A2-9F4D-911F-CC12872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93" y="3371278"/>
            <a:ext cx="6134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35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C2CE-B762-E84D-BD22-D598B607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REFERENSI</a:t>
            </a:r>
          </a:p>
        </p:txBody>
      </p:sp>
      <p:sp>
        <p:nvSpPr>
          <p:cNvPr id="4" name="Google Shape;926;p54">
            <a:extLst>
              <a:ext uri="{FF2B5EF4-FFF2-40B4-BE49-F238E27FC236}">
                <a16:creationId xmlns:a16="http://schemas.microsoft.com/office/drawing/2014/main" id="{1A502BE9-E44B-4F49-9F93-BA1BBADB3515}"/>
              </a:ext>
            </a:extLst>
          </p:cNvPr>
          <p:cNvSpPr txBox="1"/>
          <p:nvPr/>
        </p:nvSpPr>
        <p:spPr>
          <a:xfrm>
            <a:off x="493121" y="1303816"/>
            <a:ext cx="8157755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 disadur dari</a:t>
            </a:r>
            <a:r>
              <a:rPr lang="en-US" dirty="0">
                <a:solidFill>
                  <a:schemeClr val="tx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COMP519 Web Programming (2020-21).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Diakses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pada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Januari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2021,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https://cgi.csc.liv.ac.uk/~ullrich/COMP519/</a:t>
            </a:r>
            <a:br>
              <a:rPr lang="en-US" dirty="0">
                <a:solidFill>
                  <a:schemeClr val="tx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solidFill>
                  <a:schemeClr val="tx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W3Schools Online Web Tutorials.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Diakses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pada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Januari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2021,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https://www.w3schools.com/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>
                <a:noFill/>
              </a:uFill>
              <a:latin typeface="Anaheim"/>
              <a:ea typeface="Anaheim"/>
              <a:cs typeface="Anaheim"/>
              <a:sym typeface="Anaheim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>
                <a:noFill/>
              </a:uFill>
              <a:latin typeface="Anaheim"/>
              <a:ea typeface="Anaheim"/>
              <a:cs typeface="Anaheim"/>
              <a:sym typeface="Anaheim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05628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4"/>
          <p:cNvSpPr txBox="1">
            <a:spLocks noGrp="1"/>
          </p:cNvSpPr>
          <p:nvPr>
            <p:ph type="body" idx="1"/>
          </p:nvPr>
        </p:nvSpPr>
        <p:spPr>
          <a:xfrm>
            <a:off x="326065" y="1134144"/>
            <a:ext cx="6535479" cy="359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SzPts val="1100"/>
              <a:buFont typeface="+mj-lt"/>
              <a:buAutoNum type="arabicPeriod"/>
            </a:pP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Mengapa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perlu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mempelajari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Javascript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dalam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pemrograman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web?</a:t>
            </a: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Apa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maksud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dari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javascript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sebagai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dynamically dan weakly typed programming?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Jelaskan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!</a:t>
            </a:r>
          </a:p>
          <a:p>
            <a:pPr marL="0" indent="0">
              <a:buSzPts val="1100"/>
              <a:buNone/>
            </a:pPr>
            <a:endParaRPr lang="en-US" dirty="0">
              <a:latin typeface="Anaheim" panose="020B0604020202020204" charset="0"/>
              <a:cs typeface="Anaheim" panose="020B0604020202020204" charset="0"/>
            </a:endParaRPr>
          </a:p>
          <a:p>
            <a:pPr marL="0" indent="0">
              <a:buSzPts val="1100"/>
              <a:buNone/>
            </a:pPr>
            <a:endParaRPr lang="en-US" dirty="0">
              <a:latin typeface="Anaheim" panose="020B0604020202020204" charset="0"/>
              <a:cs typeface="Anaheim" panose="020B0604020202020204" charset="0"/>
            </a:endParaRPr>
          </a:p>
          <a:p>
            <a:pPr marL="0" indent="0">
              <a:buSzPts val="1100"/>
              <a:buNone/>
            </a:pP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File pdf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diupload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sebagai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responsi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untuk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absensi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di Classroom paling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lambat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pada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akhir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  <a:cs typeface="Anaheim" panose="020B0604020202020204" charset="0"/>
              </a:rPr>
              <a:t>sesi</a:t>
            </a:r>
            <a:r>
              <a:rPr lang="en-US" dirty="0">
                <a:latin typeface="Anaheim" panose="020B0604020202020204" charset="0"/>
                <a:cs typeface="Anaheim" panose="020B0604020202020204" charset="0"/>
              </a:rPr>
              <a:t>.</a:t>
            </a:r>
          </a:p>
          <a:p>
            <a:pPr marL="0" indent="0">
              <a:buSzPts val="1100"/>
              <a:buNone/>
            </a:pPr>
            <a:endParaRPr lang="en-US" sz="1400" dirty="0">
              <a:latin typeface="Anaheim" panose="020B0604020202020204" charset="0"/>
              <a:cs typeface="Anaheim" panose="020B0604020202020204" charset="0"/>
            </a:endParaRPr>
          </a:p>
          <a:p>
            <a:pPr marL="342900" indent="-342900">
              <a:buSzPts val="1100"/>
              <a:buFont typeface="+mj-lt"/>
              <a:buAutoNum type="arabicPeriod"/>
            </a:pPr>
            <a:endParaRPr lang="en-ID" sz="1400" dirty="0">
              <a:latin typeface="Anaheim" panose="020B0604020202020204" charset="0"/>
            </a:endParaRPr>
          </a:p>
        </p:txBody>
      </p:sp>
      <p:sp>
        <p:nvSpPr>
          <p:cNvPr id="589" name="Google Shape;589;p54"/>
          <p:cNvSpPr txBox="1">
            <a:spLocks noGrp="1"/>
          </p:cNvSpPr>
          <p:nvPr>
            <p:ph type="title"/>
          </p:nvPr>
        </p:nvSpPr>
        <p:spPr>
          <a:xfrm>
            <a:off x="326065" y="597871"/>
            <a:ext cx="5575045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Responsi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289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9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4551300" cy="12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60" name="Google Shape;1060;p79"/>
          <p:cNvSpPr txBox="1">
            <a:spLocks noGrp="1"/>
          </p:cNvSpPr>
          <p:nvPr>
            <p:ph type="subTitle" idx="1"/>
          </p:nvPr>
        </p:nvSpPr>
        <p:spPr>
          <a:xfrm>
            <a:off x="783823" y="1962688"/>
            <a:ext cx="3227067" cy="1207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wilantika@stis.ac.id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lya@stis.ac.id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yeni.rima@stis.ac.id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2F41A-6E81-4654-A8BB-E799BE4D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16" y="2500644"/>
            <a:ext cx="472100" cy="472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70C2-76E7-0247-9A40-64302A16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PENULISAN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01A044E1-9F63-434F-9B57-422C3885C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46662"/>
            <a:ext cx="8242663" cy="3745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2"/>
              </a:buClr>
              <a:buSzPct val="75000"/>
            </a:pPr>
            <a:r>
              <a:rPr lang="en-US" sz="1600" dirty="0" err="1"/>
              <a:t>Dalam</a:t>
            </a:r>
            <a:r>
              <a:rPr lang="en-US" sz="1600" dirty="0"/>
              <a:t> HTML, </a:t>
            </a:r>
            <a:r>
              <a:rPr lang="en-US" sz="1600" dirty="0" err="1"/>
              <a:t>kode</a:t>
            </a:r>
            <a:r>
              <a:rPr lang="en-US" sz="1600" dirty="0"/>
              <a:t> JavaScript </a:t>
            </a:r>
            <a:r>
              <a:rPr lang="en-US" sz="1600" dirty="0" err="1"/>
              <a:t>disisipkan</a:t>
            </a:r>
            <a:r>
              <a:rPr lang="en-US" sz="1600" dirty="0"/>
              <a:t> di </a:t>
            </a:r>
            <a:r>
              <a:rPr lang="en-US" sz="1600" dirty="0" err="1"/>
              <a:t>antara</a:t>
            </a:r>
            <a:r>
              <a:rPr lang="en-US" sz="1600" dirty="0"/>
              <a:t> tag </a:t>
            </a:r>
            <a:r>
              <a:rPr lang="en-US" sz="1600" dirty="0">
                <a:solidFill>
                  <a:schemeClr val="accent2"/>
                </a:solidFill>
              </a:rPr>
              <a:t>&lt;script&gt; </a:t>
            </a:r>
            <a:r>
              <a:rPr lang="en-US" sz="1600" dirty="0"/>
              <a:t>dan </a:t>
            </a:r>
            <a:r>
              <a:rPr lang="en-US" sz="1600" dirty="0">
                <a:solidFill>
                  <a:schemeClr val="accent2"/>
                </a:solidFill>
              </a:rPr>
              <a:t>&lt;/script&gt;</a:t>
            </a:r>
            <a:r>
              <a:rPr lang="en-US" sz="1600" dirty="0"/>
              <a:t>.</a:t>
            </a:r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r>
              <a:rPr lang="en-US" sz="1600" dirty="0" err="1"/>
              <a:t>Skrip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ditempatkan</a:t>
            </a:r>
            <a:r>
              <a:rPr lang="en-US" sz="1600" dirty="0"/>
              <a:t> di </a:t>
            </a:r>
            <a:r>
              <a:rPr lang="en-US" sz="1600" dirty="0">
                <a:solidFill>
                  <a:schemeClr val="accent2"/>
                </a:solidFill>
              </a:rPr>
              <a:t>&lt;body&gt;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di </a:t>
            </a:r>
            <a:r>
              <a:rPr lang="en-US" sz="1600" dirty="0">
                <a:solidFill>
                  <a:schemeClr val="accent2"/>
                </a:solidFill>
              </a:rPr>
              <a:t>&lt;head&gt;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di </a:t>
            </a:r>
            <a:r>
              <a:rPr lang="en-US" sz="1600" dirty="0" err="1"/>
              <a:t>keduanya</a:t>
            </a:r>
            <a:r>
              <a:rPr lang="en-US" sz="1600" dirty="0"/>
              <a:t>.</a:t>
            </a:r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r>
              <a:rPr lang="sv-SE" sz="1600" dirty="0"/>
              <a:t>Skrip juga dapat ditempatkan di file eksternal, dengan ekstensi </a:t>
            </a:r>
            <a:r>
              <a:rPr lang="sv-SE" sz="1600" dirty="0">
                <a:solidFill>
                  <a:schemeClr val="accent2"/>
                </a:solidFill>
              </a:rPr>
              <a:t>.js</a:t>
            </a:r>
            <a:r>
              <a:rPr lang="sv-SE" sz="1600" dirty="0"/>
              <a:t>. Untuk menggunakan skrip eksternal, masukkan nama file skrip di atribut </a:t>
            </a:r>
            <a:r>
              <a:rPr lang="sv-SE" sz="1600" dirty="0">
                <a:solidFill>
                  <a:schemeClr val="accent2"/>
                </a:solidFill>
              </a:rPr>
              <a:t>src</a:t>
            </a:r>
            <a:r>
              <a:rPr lang="sv-SE" sz="1600" dirty="0"/>
              <a:t>.</a:t>
            </a:r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endParaRPr lang="en-US" sz="1600" dirty="0"/>
          </a:p>
          <a:p>
            <a:pPr marL="285750" indent="-285750">
              <a:buClr>
                <a:schemeClr val="accent2"/>
              </a:buClr>
              <a:buSzPct val="75000"/>
            </a:pPr>
            <a:r>
              <a:rPr lang="en-US" sz="1600" dirty="0"/>
              <a:t>A JavaScript script consists of one or more statements and comments, end in a semicolon.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240C8-1B38-1240-B694-6A4F1FA46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036" y="3400312"/>
            <a:ext cx="2916139" cy="35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A6F122-3686-304E-841F-6AB2503BE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036" y="1939818"/>
            <a:ext cx="5818958" cy="7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5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0244-8D99-9547-9DA8-08E3670D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5" name="Google Shape;695;p46">
            <a:extLst>
              <a:ext uri="{FF2B5EF4-FFF2-40B4-BE49-F238E27FC236}">
                <a16:creationId xmlns:a16="http://schemas.microsoft.com/office/drawing/2014/main" id="{D141AC40-BF5E-D64A-917C-F578E40ACAF6}"/>
              </a:ext>
            </a:extLst>
          </p:cNvPr>
          <p:cNvSpPr txBox="1">
            <a:spLocks/>
          </p:cNvSpPr>
          <p:nvPr/>
        </p:nvSpPr>
        <p:spPr>
          <a:xfrm flipH="1">
            <a:off x="310358" y="1023519"/>
            <a:ext cx="5342204" cy="37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ID" sz="2200">
                <a:solidFill>
                  <a:schemeClr val="dk2"/>
                </a:solidFill>
              </a:rPr>
              <a:t>Literals: Numbers and String </a:t>
            </a:r>
            <a:endParaRPr lang="en-ID" sz="2200" dirty="0">
              <a:solidFill>
                <a:schemeClr val="dk2"/>
              </a:solidFill>
            </a:endParaRPr>
          </a:p>
        </p:txBody>
      </p:sp>
      <p:sp>
        <p:nvSpPr>
          <p:cNvPr id="6" name="Google Shape;696;p46">
            <a:extLst>
              <a:ext uri="{FF2B5EF4-FFF2-40B4-BE49-F238E27FC236}">
                <a16:creationId xmlns:a16="http://schemas.microsoft.com/office/drawing/2014/main" id="{B723175B-1B96-B541-A202-77CEC7C1A032}"/>
              </a:ext>
            </a:extLst>
          </p:cNvPr>
          <p:cNvSpPr txBox="1">
            <a:spLocks/>
          </p:cNvSpPr>
          <p:nvPr/>
        </p:nvSpPr>
        <p:spPr>
          <a:xfrm flipH="1">
            <a:off x="309162" y="1402074"/>
            <a:ext cx="5203364" cy="30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en-ID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en-ID" dirty="0"/>
          </a:p>
        </p:txBody>
      </p:sp>
      <p:sp>
        <p:nvSpPr>
          <p:cNvPr id="7" name="Google Shape;697;p46">
            <a:extLst>
              <a:ext uri="{FF2B5EF4-FFF2-40B4-BE49-F238E27FC236}">
                <a16:creationId xmlns:a16="http://schemas.microsoft.com/office/drawing/2014/main" id="{A18BEA05-4501-604D-9F6C-E34A1CB2C2AE}"/>
              </a:ext>
            </a:extLst>
          </p:cNvPr>
          <p:cNvSpPr txBox="1">
            <a:spLocks/>
          </p:cNvSpPr>
          <p:nvPr/>
        </p:nvSpPr>
        <p:spPr>
          <a:xfrm flipH="1">
            <a:off x="309162" y="2260656"/>
            <a:ext cx="4471844" cy="42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ID" sz="2200">
                <a:solidFill>
                  <a:schemeClr val="dk2"/>
                </a:solidFill>
              </a:rPr>
              <a:t>Variable</a:t>
            </a:r>
            <a:endParaRPr lang="en-ID" sz="2200" dirty="0">
              <a:solidFill>
                <a:schemeClr val="dk2"/>
              </a:solidFill>
            </a:endParaRPr>
          </a:p>
        </p:txBody>
      </p:sp>
      <p:sp>
        <p:nvSpPr>
          <p:cNvPr id="8" name="Google Shape;698;p46">
            <a:extLst>
              <a:ext uri="{FF2B5EF4-FFF2-40B4-BE49-F238E27FC236}">
                <a16:creationId xmlns:a16="http://schemas.microsoft.com/office/drawing/2014/main" id="{16A8971B-695C-2F48-932D-2EC0E96A2448}"/>
              </a:ext>
            </a:extLst>
          </p:cNvPr>
          <p:cNvSpPr txBox="1">
            <a:spLocks/>
          </p:cNvSpPr>
          <p:nvPr/>
        </p:nvSpPr>
        <p:spPr>
          <a:xfrm flipH="1">
            <a:off x="309237" y="2635500"/>
            <a:ext cx="8207746" cy="55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sv-SE"/>
              <a:t>JavaScript menggunakan kata kunci </a:t>
            </a:r>
            <a:r>
              <a:rPr lang="sv-SE">
                <a:solidFill>
                  <a:schemeClr val="accent2"/>
                </a:solidFill>
              </a:rPr>
              <a:t>var</a:t>
            </a:r>
            <a:r>
              <a:rPr lang="sv-SE"/>
              <a:t> untuk mendeklarasikan variabel. Tanda sama dengan digunakan untuk menetapkan nilai ke variabel.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sv-SE" dirty="0"/>
          </a:p>
        </p:txBody>
      </p:sp>
      <p:sp>
        <p:nvSpPr>
          <p:cNvPr id="9" name="Google Shape;699;p46">
            <a:extLst>
              <a:ext uri="{FF2B5EF4-FFF2-40B4-BE49-F238E27FC236}">
                <a16:creationId xmlns:a16="http://schemas.microsoft.com/office/drawing/2014/main" id="{51EEFB89-49BC-314B-83BA-421C9B4CEE3B}"/>
              </a:ext>
            </a:extLst>
          </p:cNvPr>
          <p:cNvSpPr txBox="1">
            <a:spLocks/>
          </p:cNvSpPr>
          <p:nvPr/>
        </p:nvSpPr>
        <p:spPr>
          <a:xfrm flipH="1">
            <a:off x="309310" y="4069522"/>
            <a:ext cx="4262689" cy="36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ID" sz="2200">
                <a:solidFill>
                  <a:schemeClr val="dk2"/>
                </a:solidFill>
              </a:rPr>
              <a:t>Operator</a:t>
            </a:r>
            <a:endParaRPr lang="en-ID" sz="2200" dirty="0">
              <a:solidFill>
                <a:schemeClr val="dk2"/>
              </a:solidFill>
            </a:endParaRPr>
          </a:p>
        </p:txBody>
      </p:sp>
      <p:sp>
        <p:nvSpPr>
          <p:cNvPr id="10" name="Google Shape;700;p46">
            <a:extLst>
              <a:ext uri="{FF2B5EF4-FFF2-40B4-BE49-F238E27FC236}">
                <a16:creationId xmlns:a16="http://schemas.microsoft.com/office/drawing/2014/main" id="{937CC6B9-52E6-0B40-A4E9-EECBC1CC9FA9}"/>
              </a:ext>
            </a:extLst>
          </p:cNvPr>
          <p:cNvSpPr txBox="1">
            <a:spLocks/>
          </p:cNvSpPr>
          <p:nvPr/>
        </p:nvSpPr>
        <p:spPr>
          <a:xfrm flipH="1">
            <a:off x="309235" y="4427721"/>
            <a:ext cx="8103243" cy="42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/>
              <a:t>JavaScript menggunakan operator aritmatika </a:t>
            </a:r>
            <a:r>
              <a:rPr lang="de-DE">
                <a:solidFill>
                  <a:schemeClr val="accent2"/>
                </a:solidFill>
              </a:rPr>
              <a:t>( + - * /)</a:t>
            </a:r>
            <a:r>
              <a:rPr lang="de-DE"/>
              <a:t> untuk menghitung nilai</a:t>
            </a:r>
            <a:endParaRPr lang="de-DE" dirty="0"/>
          </a:p>
        </p:txBody>
      </p:sp>
      <p:sp>
        <p:nvSpPr>
          <p:cNvPr id="11" name="Google Shape;712;p46">
            <a:extLst>
              <a:ext uri="{FF2B5EF4-FFF2-40B4-BE49-F238E27FC236}">
                <a16:creationId xmlns:a16="http://schemas.microsoft.com/office/drawing/2014/main" id="{19904742-4571-BD49-AEA5-0CF636FBFA37}"/>
              </a:ext>
            </a:extLst>
          </p:cNvPr>
          <p:cNvSpPr/>
          <p:nvPr/>
        </p:nvSpPr>
        <p:spPr>
          <a:xfrm flipH="1">
            <a:off x="7560622" y="4833388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421606-B7D5-BF43-89D9-F43F7318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5" y="1397399"/>
            <a:ext cx="790575" cy="714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436B69-C6A9-B548-B536-CC2FE4804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1478284" y="1410299"/>
            <a:ext cx="106680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7324D2-A1E8-DE40-A973-103DE1AC7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035" y="3154538"/>
            <a:ext cx="1488735" cy="7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87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E7037-A335-364F-A5DC-5DF0085A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Google Shape;695;p46">
            <a:extLst>
              <a:ext uri="{FF2B5EF4-FFF2-40B4-BE49-F238E27FC236}">
                <a16:creationId xmlns:a16="http://schemas.microsoft.com/office/drawing/2014/main" id="{1D02A43A-2FB1-EB43-979B-5D763D0B2CF6}"/>
              </a:ext>
            </a:extLst>
          </p:cNvPr>
          <p:cNvSpPr txBox="1">
            <a:spLocks/>
          </p:cNvSpPr>
          <p:nvPr/>
        </p:nvSpPr>
        <p:spPr>
          <a:xfrm flipH="1">
            <a:off x="309162" y="2413707"/>
            <a:ext cx="5342204" cy="37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ID" sz="2200">
                <a:solidFill>
                  <a:schemeClr val="tx1"/>
                </a:solidFill>
              </a:rPr>
              <a:t>Keywords</a:t>
            </a:r>
            <a:endParaRPr lang="en-ID" sz="2200" dirty="0">
              <a:solidFill>
                <a:schemeClr val="tx1"/>
              </a:solidFill>
            </a:endParaRPr>
          </a:p>
        </p:txBody>
      </p:sp>
      <p:sp>
        <p:nvSpPr>
          <p:cNvPr id="5" name="Google Shape;697;p46">
            <a:extLst>
              <a:ext uri="{FF2B5EF4-FFF2-40B4-BE49-F238E27FC236}">
                <a16:creationId xmlns:a16="http://schemas.microsoft.com/office/drawing/2014/main" id="{BE8F2524-CB14-8C42-A888-6379F36F0BFF}"/>
              </a:ext>
            </a:extLst>
          </p:cNvPr>
          <p:cNvSpPr txBox="1">
            <a:spLocks/>
          </p:cNvSpPr>
          <p:nvPr/>
        </p:nvSpPr>
        <p:spPr>
          <a:xfrm flipH="1">
            <a:off x="307966" y="1000828"/>
            <a:ext cx="4471844" cy="42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ID" sz="2200">
                <a:solidFill>
                  <a:schemeClr val="tx1"/>
                </a:solidFill>
              </a:rPr>
              <a:t>Expression</a:t>
            </a:r>
            <a:endParaRPr lang="en-ID" sz="2200" dirty="0">
              <a:solidFill>
                <a:schemeClr val="tx1"/>
              </a:solidFill>
            </a:endParaRPr>
          </a:p>
        </p:txBody>
      </p:sp>
      <p:sp>
        <p:nvSpPr>
          <p:cNvPr id="6" name="Google Shape;698;p46">
            <a:extLst>
              <a:ext uri="{FF2B5EF4-FFF2-40B4-BE49-F238E27FC236}">
                <a16:creationId xmlns:a16="http://schemas.microsoft.com/office/drawing/2014/main" id="{36D9C959-103B-3543-BEA3-2DC78EF66E5A}"/>
              </a:ext>
            </a:extLst>
          </p:cNvPr>
          <p:cNvSpPr txBox="1">
            <a:spLocks/>
          </p:cNvSpPr>
          <p:nvPr/>
        </p:nvSpPr>
        <p:spPr>
          <a:xfrm flipH="1">
            <a:off x="308041" y="1375672"/>
            <a:ext cx="8207746" cy="55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ID" dirty="0" err="1">
                <a:solidFill>
                  <a:schemeClr val="tx1"/>
                </a:solidFill>
              </a:rPr>
              <a:t>Ekspresi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adalah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kombinasi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nilai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variabel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dan</a:t>
            </a:r>
            <a:r>
              <a:rPr lang="en-ID" dirty="0">
                <a:solidFill>
                  <a:schemeClr val="tx1"/>
                </a:solidFill>
              </a:rPr>
              <a:t> operator, yang </a:t>
            </a:r>
            <a:r>
              <a:rPr lang="en-ID" dirty="0" err="1">
                <a:solidFill>
                  <a:schemeClr val="tx1"/>
                </a:solidFill>
              </a:rPr>
              <a:t>dihitung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menjadi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nilai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Google Shape;699;p46">
            <a:extLst>
              <a:ext uri="{FF2B5EF4-FFF2-40B4-BE49-F238E27FC236}">
                <a16:creationId xmlns:a16="http://schemas.microsoft.com/office/drawing/2014/main" id="{C5B6DA32-B288-1641-AE62-3F5C3A6684C0}"/>
              </a:ext>
            </a:extLst>
          </p:cNvPr>
          <p:cNvSpPr txBox="1">
            <a:spLocks/>
          </p:cNvSpPr>
          <p:nvPr/>
        </p:nvSpPr>
        <p:spPr>
          <a:xfrm flipH="1">
            <a:off x="309311" y="3578060"/>
            <a:ext cx="4262689" cy="36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ope One"/>
              <a:buNone/>
              <a:defRPr sz="3000" b="1" i="0" u="none" strike="noStrike" cap="none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ID" sz="2200">
                <a:solidFill>
                  <a:schemeClr val="tx1"/>
                </a:solidFill>
              </a:rPr>
              <a:t>Comments</a:t>
            </a:r>
            <a:endParaRPr lang="en-ID" sz="2200" dirty="0">
              <a:solidFill>
                <a:schemeClr val="tx1"/>
              </a:solidFill>
            </a:endParaRPr>
          </a:p>
        </p:txBody>
      </p:sp>
      <p:sp>
        <p:nvSpPr>
          <p:cNvPr id="8" name="Google Shape;700;p46">
            <a:extLst>
              <a:ext uri="{FF2B5EF4-FFF2-40B4-BE49-F238E27FC236}">
                <a16:creationId xmlns:a16="http://schemas.microsoft.com/office/drawing/2014/main" id="{64DB7854-08E0-EF46-9701-7D04902DE17D}"/>
              </a:ext>
            </a:extLst>
          </p:cNvPr>
          <p:cNvSpPr txBox="1">
            <a:spLocks/>
          </p:cNvSpPr>
          <p:nvPr/>
        </p:nvSpPr>
        <p:spPr>
          <a:xfrm flipH="1">
            <a:off x="309236" y="3936259"/>
            <a:ext cx="8103243" cy="42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>
                <a:solidFill>
                  <a:schemeClr val="tx1"/>
                </a:solidFill>
              </a:rPr>
              <a:t>Kode setelah garis miring ganda // (komentar baris tunggal) atau di antara /* dan */ (komentar multi baris) diperlakukan sebagai komentar.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C8272-8836-6E41-8DC3-A6132B42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9" y="1731055"/>
            <a:ext cx="952500" cy="371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CB4D0-1D1B-8F4C-A8E8-A056343B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13" y="1736805"/>
            <a:ext cx="942975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C20E93-B048-424B-B513-CE86426E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462" y="1724724"/>
            <a:ext cx="1885950" cy="381000"/>
          </a:xfrm>
          <a:prstGeom prst="rect">
            <a:avLst/>
          </a:prstGeom>
        </p:spPr>
      </p:pic>
      <p:sp>
        <p:nvSpPr>
          <p:cNvPr id="13" name="Google Shape;698;p46">
            <a:extLst>
              <a:ext uri="{FF2B5EF4-FFF2-40B4-BE49-F238E27FC236}">
                <a16:creationId xmlns:a16="http://schemas.microsoft.com/office/drawing/2014/main" id="{16A44677-3AF2-DF45-B52D-28229A679A0D}"/>
              </a:ext>
            </a:extLst>
          </p:cNvPr>
          <p:cNvSpPr txBox="1">
            <a:spLocks/>
          </p:cNvSpPr>
          <p:nvPr/>
        </p:nvSpPr>
        <p:spPr>
          <a:xfrm flipH="1">
            <a:off x="341908" y="2798070"/>
            <a:ext cx="8207746" cy="55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ID" dirty="0" err="1">
                <a:solidFill>
                  <a:schemeClr val="tx1"/>
                </a:solidFill>
              </a:rPr>
              <a:t>Digunakan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mengidentifikasi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tindakan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dilakukan</a:t>
            </a:r>
            <a:r>
              <a:rPr lang="en-ID" dirty="0">
                <a:solidFill>
                  <a:schemeClr val="tx1"/>
                </a:solidFill>
              </a:rPr>
              <a:t>. Kata </a:t>
            </a:r>
            <a:r>
              <a:rPr lang="en-ID" dirty="0" err="1">
                <a:solidFill>
                  <a:schemeClr val="tx1"/>
                </a:solidFill>
              </a:rPr>
              <a:t>kunci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var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digunakan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memberi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tahu</a:t>
            </a:r>
            <a:r>
              <a:rPr lang="en-ID" dirty="0">
                <a:solidFill>
                  <a:schemeClr val="tx1"/>
                </a:solidFill>
              </a:rPr>
              <a:t> browser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membuat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variabel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ID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53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D56A-5ACB-9C48-A42A-EAF84F10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Google Shape;412;p25">
            <a:extLst>
              <a:ext uri="{FF2B5EF4-FFF2-40B4-BE49-F238E27FC236}">
                <a16:creationId xmlns:a16="http://schemas.microsoft.com/office/drawing/2014/main" id="{B804FC7B-E1C9-0B4C-99D9-A940992BE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137" y="1007390"/>
            <a:ext cx="8242663" cy="3784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sz="1600" dirty="0"/>
              <a:t>JavaScript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menampilkan</a:t>
            </a:r>
            <a:r>
              <a:rPr lang="en-US" sz="1600" dirty="0"/>
              <a:t> data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:</a:t>
            </a:r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/>
              <a:t>Menulis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elemen</a:t>
            </a:r>
            <a:r>
              <a:rPr lang="en-US" sz="1600" dirty="0"/>
              <a:t> HTML,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chemeClr val="accent2"/>
                </a:solidFill>
              </a:rPr>
              <a:t>innerHTML</a:t>
            </a:r>
            <a:r>
              <a:rPr lang="en-US" sz="1600" dirty="0"/>
              <a:t>.</a:t>
            </a:r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r>
              <a:rPr lang="en-US" sz="1600" dirty="0" err="1"/>
              <a:t>Menulis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output HTML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chemeClr val="accent2"/>
                </a:solidFill>
              </a:rPr>
              <a:t>document.write</a:t>
            </a:r>
            <a:r>
              <a:rPr lang="en-US" sz="1600" b="1" dirty="0">
                <a:solidFill>
                  <a:schemeClr val="accent2"/>
                </a:solidFill>
              </a:rPr>
              <a:t>()</a:t>
            </a:r>
            <a:r>
              <a:rPr lang="en-US" sz="1600" dirty="0"/>
              <a:t>.</a:t>
            </a:r>
          </a:p>
          <a:p>
            <a:pPr marL="352425" indent="-195263">
              <a:lnSpc>
                <a:spcPct val="100000"/>
              </a:lnSpc>
              <a:buClr>
                <a:schemeClr val="accent2"/>
              </a:buClr>
              <a:buSzPts val="1100"/>
            </a:pPr>
            <a:endParaRPr lang="en-US" sz="1600" dirty="0"/>
          </a:p>
          <a:p>
            <a:pPr marL="352425" indent="-195263">
              <a:lnSpc>
                <a:spcPct val="100000"/>
              </a:lnSpc>
              <a:buClr>
                <a:schemeClr val="bg1"/>
              </a:buClr>
              <a:buSzPts val="1100"/>
            </a:pPr>
            <a:endParaRPr lang="en-US" sz="1600" dirty="0"/>
          </a:p>
          <a:p>
            <a:pPr mar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84DA1-C6A7-2243-8869-4E5BE7DC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014" y="1849044"/>
            <a:ext cx="4645196" cy="1076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72F18-5CBB-1847-87D0-B870CCCD8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014" y="3581740"/>
            <a:ext cx="2182498" cy="7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69831"/>
      </p:ext>
    </p:extLst>
  </p:cSld>
  <p:clrMapOvr>
    <a:masterClrMapping/>
  </p:clrMapOvr>
</p:sld>
</file>

<file path=ppt/theme/theme1.xml><?xml version="1.0" encoding="utf-8"?>
<a:theme xmlns:a="http://schemas.openxmlformats.org/drawingml/2006/main" name="- Watercolor College Project by Slidesgo">
  <a:themeElements>
    <a:clrScheme name="Simple Light">
      <a:dk1>
        <a:srgbClr val="191919"/>
      </a:dk1>
      <a:lt1>
        <a:srgbClr val="F1EEEA"/>
      </a:lt1>
      <a:dk2>
        <a:srgbClr val="434343"/>
      </a:dk2>
      <a:lt2>
        <a:srgbClr val="FFFFFF"/>
      </a:lt2>
      <a:accent1>
        <a:srgbClr val="F3CB7A"/>
      </a:accent1>
      <a:accent2>
        <a:srgbClr val="E08D86"/>
      </a:accent2>
      <a:accent3>
        <a:srgbClr val="EBCBBF"/>
      </a:accent3>
      <a:accent4>
        <a:srgbClr val="B2B2B2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2863</Words>
  <Application>Microsoft Office PowerPoint</Application>
  <PresentationFormat>On-screen Show (16:9)</PresentationFormat>
  <Paragraphs>463</Paragraphs>
  <Slides>53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Scope One</vt:lpstr>
      <vt:lpstr>Open Sans</vt:lpstr>
      <vt:lpstr>Arial</vt:lpstr>
      <vt:lpstr>Anaheim</vt:lpstr>
      <vt:lpstr>Courier New</vt:lpstr>
      <vt:lpstr>Montserrat</vt:lpstr>
      <vt:lpstr>Mongolian Baiti</vt:lpstr>
      <vt:lpstr>Raleway</vt:lpstr>
      <vt:lpstr>Times New Roman</vt:lpstr>
      <vt:lpstr>Wingdings</vt:lpstr>
      <vt:lpstr>- Watercolor College Project by Slidesgo</vt:lpstr>
      <vt:lpstr>Pemrograman Berbasis Web</vt:lpstr>
      <vt:lpstr>CLIENT-SIDE SCRIPTING (1) Javascript;</vt:lpstr>
      <vt:lpstr>PENGENALAN</vt:lpstr>
      <vt:lpstr>PENGENALAN</vt:lpstr>
      <vt:lpstr>PowerPoint Presentation</vt:lpstr>
      <vt:lpstr>PENULISAN</vt:lpstr>
      <vt:lpstr>SYNTAX</vt:lpstr>
      <vt:lpstr>SYNTAX</vt:lpstr>
      <vt:lpstr>OUTPUT</vt:lpstr>
      <vt:lpstr>OUTPUT</vt:lpstr>
      <vt:lpstr>DATA TYPE</vt:lpstr>
      <vt:lpstr>DATA TYPE</vt:lpstr>
      <vt:lpstr>BOOLEAN</vt:lpstr>
      <vt:lpstr>BOOLEAN</vt:lpstr>
      <vt:lpstr>NUMBERS</vt:lpstr>
      <vt:lpstr>NaN and INFINITY</vt:lpstr>
      <vt:lpstr>NUMBERS</vt:lpstr>
      <vt:lpstr>MATH OBJECTS</vt:lpstr>
      <vt:lpstr>BEWARE OF ROUNDING</vt:lpstr>
      <vt:lpstr>STRING</vt:lpstr>
      <vt:lpstr>STRING</vt:lpstr>
      <vt:lpstr>UNDEFINED AND NULL</vt:lpstr>
      <vt:lpstr>STORING VALUE</vt:lpstr>
      <vt:lpstr>VARIABLES</vt:lpstr>
      <vt:lpstr>VARIABLES</vt:lpstr>
      <vt:lpstr>ASSIGNMENTS</vt:lpstr>
      <vt:lpstr>CONSTANT</vt:lpstr>
      <vt:lpstr>TYPE CONVERSION</vt:lpstr>
      <vt:lpstr>TYPE SYSTEM</vt:lpstr>
      <vt:lpstr>TYPE CHECKING</vt:lpstr>
      <vt:lpstr>TYPE COERCION</vt:lpstr>
      <vt:lpstr>TYPE COERCION</vt:lpstr>
      <vt:lpstr>TYPE CASTING</vt:lpstr>
      <vt:lpstr>TYPE CASTING</vt:lpstr>
      <vt:lpstr>COMPARISON OPERATORS</vt:lpstr>
      <vt:lpstr>COMPARISON OPERATORS</vt:lpstr>
      <vt:lpstr>COMPARISON OPERATORS</vt:lpstr>
      <vt:lpstr>COMPARISON OPERATORS</vt:lpstr>
      <vt:lpstr>CONTROL STRUCTURE</vt:lpstr>
      <vt:lpstr>BLOCK STATEMENT</vt:lpstr>
      <vt:lpstr>CONDITIONAL STATEMENT</vt:lpstr>
      <vt:lpstr>PowerPoint Presentation</vt:lpstr>
      <vt:lpstr>SWITCH STATEMENT</vt:lpstr>
      <vt:lpstr>SWITCH STATEMENT</vt:lpstr>
      <vt:lpstr>LOOPS</vt:lpstr>
      <vt:lpstr>LOOPS</vt:lpstr>
      <vt:lpstr>LOOPS</vt:lpstr>
      <vt:lpstr>EQUALITY AND PROGRAM BEHAVIOUR</vt:lpstr>
      <vt:lpstr>ERROR HANDLING</vt:lpstr>
      <vt:lpstr>ERROR HANDLING</vt:lpstr>
      <vt:lpstr>REFERENSI</vt:lpstr>
      <vt:lpstr>Responsi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Berbasis Web</dc:title>
  <dc:creator>USER</dc:creator>
  <cp:lastModifiedBy>Lya Hulliyyatus Suadaa</cp:lastModifiedBy>
  <cp:revision>90</cp:revision>
  <cp:lastPrinted>2022-02-20T23:07:02Z</cp:lastPrinted>
  <dcterms:modified xsi:type="dcterms:W3CDTF">2024-02-19T05:55:54Z</dcterms:modified>
</cp:coreProperties>
</file>